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30"/>
  </p:notesMasterIdLst>
  <p:handoutMasterIdLst>
    <p:handoutMasterId r:id="rId31"/>
  </p:handoutMasterIdLst>
  <p:sldIdLst>
    <p:sldId id="256" r:id="rId5"/>
    <p:sldId id="278" r:id="rId6"/>
    <p:sldId id="271" r:id="rId7"/>
    <p:sldId id="263" r:id="rId8"/>
    <p:sldId id="272" r:id="rId9"/>
    <p:sldId id="281" r:id="rId10"/>
    <p:sldId id="288" r:id="rId11"/>
    <p:sldId id="280" r:id="rId12"/>
    <p:sldId id="279" r:id="rId13"/>
    <p:sldId id="273" r:id="rId14"/>
    <p:sldId id="285" r:id="rId15"/>
    <p:sldId id="259" r:id="rId16"/>
    <p:sldId id="260" r:id="rId17"/>
    <p:sldId id="277" r:id="rId18"/>
    <p:sldId id="286" r:id="rId19"/>
    <p:sldId id="287" r:id="rId20"/>
    <p:sldId id="262" r:id="rId21"/>
    <p:sldId id="276" r:id="rId22"/>
    <p:sldId id="266" r:id="rId23"/>
    <p:sldId id="264" r:id="rId24"/>
    <p:sldId id="267" r:id="rId25"/>
    <p:sldId id="289" r:id="rId26"/>
    <p:sldId id="290" r:id="rId27"/>
    <p:sldId id="284" r:id="rId28"/>
    <p:sldId id="291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218" y="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F4A640-ABC7-4419-A9C8-9AA742C72D0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76FEAA5-F768-4C91-BD6C-D84BE15246E6}">
      <dgm:prSet phldrT="[Text]"/>
      <dgm:spPr/>
      <dgm:t>
        <a:bodyPr/>
        <a:lstStyle/>
        <a:p>
          <a:r>
            <a:rPr lang="en-US"/>
            <a:t>CTED</a:t>
          </a:r>
        </a:p>
      </dgm:t>
    </dgm:pt>
    <dgm:pt modelId="{F2006D41-1B8D-4C54-9EE7-B52B2A5745CF}" type="parTrans" cxnId="{65D00EBB-5B71-46FF-AD88-C60A305CEB57}">
      <dgm:prSet/>
      <dgm:spPr/>
      <dgm:t>
        <a:bodyPr/>
        <a:lstStyle/>
        <a:p>
          <a:endParaRPr lang="en-US"/>
        </a:p>
      </dgm:t>
    </dgm:pt>
    <dgm:pt modelId="{A6EC26B7-1E2A-402B-A655-C15837B76814}" type="sibTrans" cxnId="{65D00EBB-5B71-46FF-AD88-C60A305CEB57}">
      <dgm:prSet/>
      <dgm:spPr/>
      <dgm:t>
        <a:bodyPr/>
        <a:lstStyle/>
        <a:p>
          <a:endParaRPr lang="en-US"/>
        </a:p>
      </dgm:t>
    </dgm:pt>
    <dgm:pt modelId="{6A6EDC00-8AD9-4F91-B0B2-99900152B97C}">
      <dgm:prSet phldrT="[Text]"/>
      <dgm:spPr/>
      <dgm:t>
        <a:bodyPr/>
        <a:lstStyle/>
        <a:p>
          <a:r>
            <a:rPr lang="en-US"/>
            <a:t>Culinary</a:t>
          </a:r>
        </a:p>
      </dgm:t>
    </dgm:pt>
    <dgm:pt modelId="{455750C7-F3F3-46D8-A08B-FE535DF6EA4C}" type="parTrans" cxnId="{1DA9273F-070E-473B-9E8B-1F28E68465FE}">
      <dgm:prSet/>
      <dgm:spPr/>
      <dgm:t>
        <a:bodyPr/>
        <a:lstStyle/>
        <a:p>
          <a:endParaRPr lang="en-US"/>
        </a:p>
      </dgm:t>
    </dgm:pt>
    <dgm:pt modelId="{E9791357-C16A-47E9-870E-769D45E7E97D}" type="sibTrans" cxnId="{1DA9273F-070E-473B-9E8B-1F28E68465FE}">
      <dgm:prSet/>
      <dgm:spPr/>
      <dgm:t>
        <a:bodyPr/>
        <a:lstStyle/>
        <a:p>
          <a:endParaRPr lang="en-US"/>
        </a:p>
      </dgm:t>
    </dgm:pt>
    <dgm:pt modelId="{5EC9269A-09B5-4A83-93A7-56189B7DF1AC}">
      <dgm:prSet phldrT="[Text]"/>
      <dgm:spPr/>
      <dgm:t>
        <a:bodyPr/>
        <a:lstStyle/>
        <a:p>
          <a:r>
            <a:rPr lang="en-US"/>
            <a:t>Engineering</a:t>
          </a:r>
        </a:p>
      </dgm:t>
    </dgm:pt>
    <dgm:pt modelId="{B2984752-3523-4B9B-9620-6C0A02FE22D3}" type="parTrans" cxnId="{EBD4B7A4-694B-4C16-B6BC-D1789643F389}">
      <dgm:prSet/>
      <dgm:spPr/>
      <dgm:t>
        <a:bodyPr/>
        <a:lstStyle/>
        <a:p>
          <a:endParaRPr lang="en-US"/>
        </a:p>
      </dgm:t>
    </dgm:pt>
    <dgm:pt modelId="{D5401B14-0CCC-4627-88EB-457285FEEB25}" type="sibTrans" cxnId="{EBD4B7A4-694B-4C16-B6BC-D1789643F389}">
      <dgm:prSet/>
      <dgm:spPr/>
      <dgm:t>
        <a:bodyPr/>
        <a:lstStyle/>
        <a:p>
          <a:endParaRPr lang="en-US"/>
        </a:p>
      </dgm:t>
    </dgm:pt>
    <dgm:pt modelId="{38B34CEE-9CC0-4EE3-A485-409EADF98962}" type="pres">
      <dgm:prSet presAssocID="{04F4A640-ABC7-4419-A9C8-9AA742C72D0D}" presName="diagram" presStyleCnt="0">
        <dgm:presLayoutVars>
          <dgm:dir/>
          <dgm:resizeHandles val="exact"/>
        </dgm:presLayoutVars>
      </dgm:prSet>
      <dgm:spPr/>
    </dgm:pt>
    <dgm:pt modelId="{8C786631-2B61-478C-B937-3482EAB3EB3E}" type="pres">
      <dgm:prSet presAssocID="{876FEAA5-F768-4C91-BD6C-D84BE15246E6}" presName="node" presStyleLbl="node1" presStyleIdx="0" presStyleCnt="3">
        <dgm:presLayoutVars>
          <dgm:bulletEnabled val="1"/>
        </dgm:presLayoutVars>
      </dgm:prSet>
      <dgm:spPr/>
    </dgm:pt>
    <dgm:pt modelId="{5D90AFD2-15D0-4D60-9F63-42BAE5B98A61}" type="pres">
      <dgm:prSet presAssocID="{A6EC26B7-1E2A-402B-A655-C15837B76814}" presName="sibTrans" presStyleCnt="0"/>
      <dgm:spPr/>
    </dgm:pt>
    <dgm:pt modelId="{91A562AF-DBF7-44B0-A9C5-8F99C2147CC4}" type="pres">
      <dgm:prSet presAssocID="{6A6EDC00-8AD9-4F91-B0B2-99900152B97C}" presName="node" presStyleLbl="node1" presStyleIdx="1" presStyleCnt="3">
        <dgm:presLayoutVars>
          <dgm:bulletEnabled val="1"/>
        </dgm:presLayoutVars>
      </dgm:prSet>
      <dgm:spPr/>
    </dgm:pt>
    <dgm:pt modelId="{2A19C4E7-3C6C-4E32-8533-9675480E0470}" type="pres">
      <dgm:prSet presAssocID="{E9791357-C16A-47E9-870E-769D45E7E97D}" presName="sibTrans" presStyleCnt="0"/>
      <dgm:spPr/>
    </dgm:pt>
    <dgm:pt modelId="{8D241785-0EA3-479F-A757-12064628263F}" type="pres">
      <dgm:prSet presAssocID="{5EC9269A-09B5-4A83-93A7-56189B7DF1AC}" presName="node" presStyleLbl="node1" presStyleIdx="2" presStyleCnt="3">
        <dgm:presLayoutVars>
          <dgm:bulletEnabled val="1"/>
        </dgm:presLayoutVars>
      </dgm:prSet>
      <dgm:spPr/>
    </dgm:pt>
  </dgm:ptLst>
  <dgm:cxnLst>
    <dgm:cxn modelId="{F1E5E618-C3A5-4A46-BE7F-AA4480384D22}" type="presOf" srcId="{6A6EDC00-8AD9-4F91-B0B2-99900152B97C}" destId="{91A562AF-DBF7-44B0-A9C5-8F99C2147CC4}" srcOrd="0" destOrd="0" presId="urn:microsoft.com/office/officeart/2005/8/layout/default"/>
    <dgm:cxn modelId="{47729F3B-8B05-43A3-B164-67633659A1D3}" type="presOf" srcId="{876FEAA5-F768-4C91-BD6C-D84BE15246E6}" destId="{8C786631-2B61-478C-B937-3482EAB3EB3E}" srcOrd="0" destOrd="0" presId="urn:microsoft.com/office/officeart/2005/8/layout/default"/>
    <dgm:cxn modelId="{1DA9273F-070E-473B-9E8B-1F28E68465FE}" srcId="{04F4A640-ABC7-4419-A9C8-9AA742C72D0D}" destId="{6A6EDC00-8AD9-4F91-B0B2-99900152B97C}" srcOrd="1" destOrd="0" parTransId="{455750C7-F3F3-46D8-A08B-FE535DF6EA4C}" sibTransId="{E9791357-C16A-47E9-870E-769D45E7E97D}"/>
    <dgm:cxn modelId="{BB0FA568-53B0-4B56-80B1-6594F2F4DCE2}" type="presOf" srcId="{5EC9269A-09B5-4A83-93A7-56189B7DF1AC}" destId="{8D241785-0EA3-479F-A757-12064628263F}" srcOrd="0" destOrd="0" presId="urn:microsoft.com/office/officeart/2005/8/layout/default"/>
    <dgm:cxn modelId="{EBD4B7A4-694B-4C16-B6BC-D1789643F389}" srcId="{04F4A640-ABC7-4419-A9C8-9AA742C72D0D}" destId="{5EC9269A-09B5-4A83-93A7-56189B7DF1AC}" srcOrd="2" destOrd="0" parTransId="{B2984752-3523-4B9B-9620-6C0A02FE22D3}" sibTransId="{D5401B14-0CCC-4627-88EB-457285FEEB25}"/>
    <dgm:cxn modelId="{65D00EBB-5B71-46FF-AD88-C60A305CEB57}" srcId="{04F4A640-ABC7-4419-A9C8-9AA742C72D0D}" destId="{876FEAA5-F768-4C91-BD6C-D84BE15246E6}" srcOrd="0" destOrd="0" parTransId="{F2006D41-1B8D-4C54-9EE7-B52B2A5745CF}" sibTransId="{A6EC26B7-1E2A-402B-A655-C15837B76814}"/>
    <dgm:cxn modelId="{D3CB09C3-8158-4936-B599-A0DE9ABC5A0B}" type="presOf" srcId="{04F4A640-ABC7-4419-A9C8-9AA742C72D0D}" destId="{38B34CEE-9CC0-4EE3-A485-409EADF98962}" srcOrd="0" destOrd="0" presId="urn:microsoft.com/office/officeart/2005/8/layout/default"/>
    <dgm:cxn modelId="{D6554DDC-6C96-41E4-AE89-18EC3FC8C9FD}" type="presParOf" srcId="{38B34CEE-9CC0-4EE3-A485-409EADF98962}" destId="{8C786631-2B61-478C-B937-3482EAB3EB3E}" srcOrd="0" destOrd="0" presId="urn:microsoft.com/office/officeart/2005/8/layout/default"/>
    <dgm:cxn modelId="{BA33B6B2-EF69-413E-8364-BB1D710CD40B}" type="presParOf" srcId="{38B34CEE-9CC0-4EE3-A485-409EADF98962}" destId="{5D90AFD2-15D0-4D60-9F63-42BAE5B98A61}" srcOrd="1" destOrd="0" presId="urn:microsoft.com/office/officeart/2005/8/layout/default"/>
    <dgm:cxn modelId="{28F51B50-A725-4F28-A4B2-CA0FD8AC1EB6}" type="presParOf" srcId="{38B34CEE-9CC0-4EE3-A485-409EADF98962}" destId="{91A562AF-DBF7-44B0-A9C5-8F99C2147CC4}" srcOrd="2" destOrd="0" presId="urn:microsoft.com/office/officeart/2005/8/layout/default"/>
    <dgm:cxn modelId="{AE03A5A7-A808-4EE3-BCFD-7D2939ECC95A}" type="presParOf" srcId="{38B34CEE-9CC0-4EE3-A485-409EADF98962}" destId="{2A19C4E7-3C6C-4E32-8533-9675480E0470}" srcOrd="3" destOrd="0" presId="urn:microsoft.com/office/officeart/2005/8/layout/default"/>
    <dgm:cxn modelId="{F0AA8D39-C798-4910-ADB1-094676DB0D39}" type="presParOf" srcId="{38B34CEE-9CC0-4EE3-A485-409EADF98962}" destId="{8D241785-0EA3-479F-A757-12064628263F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E21AC3B-71F9-4DAA-BD93-6BFE0DB6ECE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85B4C6-4F82-4A1F-8776-545503EEE477}">
      <dgm:prSet phldrT="[Text]"/>
      <dgm:spPr/>
      <dgm:t>
        <a:bodyPr/>
        <a:lstStyle/>
        <a:p>
          <a:pPr>
            <a:buFont typeface="+mj-lt"/>
            <a:buNone/>
          </a:pPr>
          <a:r>
            <a:rPr lang="en-US"/>
            <a:t>Cyber Security**</a:t>
          </a:r>
        </a:p>
      </dgm:t>
    </dgm:pt>
    <dgm:pt modelId="{0DD573FB-88EC-46E3-9D03-C165D828F827}" type="parTrans" cxnId="{663FE217-2217-46D9-A758-D32223863AB4}">
      <dgm:prSet/>
      <dgm:spPr/>
      <dgm:t>
        <a:bodyPr/>
        <a:lstStyle/>
        <a:p>
          <a:endParaRPr lang="en-US"/>
        </a:p>
      </dgm:t>
    </dgm:pt>
    <dgm:pt modelId="{7B154B0A-16EF-4C6D-9943-FA8639583685}" type="sibTrans" cxnId="{663FE217-2217-46D9-A758-D32223863AB4}">
      <dgm:prSet/>
      <dgm:spPr/>
      <dgm:t>
        <a:bodyPr/>
        <a:lstStyle/>
        <a:p>
          <a:endParaRPr lang="en-US"/>
        </a:p>
      </dgm:t>
    </dgm:pt>
    <dgm:pt modelId="{BF212F59-4E17-466A-B0DC-DD8AAF84B123}">
      <dgm:prSet/>
      <dgm:spPr/>
      <dgm:t>
        <a:bodyPr/>
        <a:lstStyle/>
        <a:p>
          <a:r>
            <a:rPr lang="en-US"/>
            <a:t>Digital Design**</a:t>
          </a:r>
        </a:p>
      </dgm:t>
    </dgm:pt>
    <dgm:pt modelId="{E69CA7CC-26CB-4F1C-AD00-649EC376C971}" type="parTrans" cxnId="{72442C1A-95B7-4240-A0F3-E7957C7365AB}">
      <dgm:prSet/>
      <dgm:spPr/>
      <dgm:t>
        <a:bodyPr/>
        <a:lstStyle/>
        <a:p>
          <a:endParaRPr lang="en-US"/>
        </a:p>
      </dgm:t>
    </dgm:pt>
    <dgm:pt modelId="{F41DA8C9-E700-4F3C-AEB4-F8ADDB95D001}" type="sibTrans" cxnId="{72442C1A-95B7-4240-A0F3-E7957C7365AB}">
      <dgm:prSet/>
      <dgm:spPr/>
      <dgm:t>
        <a:bodyPr/>
        <a:lstStyle/>
        <a:p>
          <a:endParaRPr lang="en-US"/>
        </a:p>
      </dgm:t>
    </dgm:pt>
    <dgm:pt modelId="{EE50DCF0-0CB8-4A3A-BF49-863187424D93}">
      <dgm:prSet/>
      <dgm:spPr/>
      <dgm:t>
        <a:bodyPr/>
        <a:lstStyle/>
        <a:p>
          <a:r>
            <a:rPr lang="en-US"/>
            <a:t>Digital Video/TV Production</a:t>
          </a:r>
        </a:p>
      </dgm:t>
    </dgm:pt>
    <dgm:pt modelId="{9BDF4448-BA20-442C-AFBB-5CD048BDE069}" type="parTrans" cxnId="{3CB2C0EE-3A73-4527-B263-DCD5DF4A3AA6}">
      <dgm:prSet/>
      <dgm:spPr/>
      <dgm:t>
        <a:bodyPr/>
        <a:lstStyle/>
        <a:p>
          <a:endParaRPr lang="en-US"/>
        </a:p>
      </dgm:t>
    </dgm:pt>
    <dgm:pt modelId="{0B516AD2-77C3-4981-99D0-BACCCBF03CCD}" type="sibTrans" cxnId="{3CB2C0EE-3A73-4527-B263-DCD5DF4A3AA6}">
      <dgm:prSet/>
      <dgm:spPr/>
      <dgm:t>
        <a:bodyPr/>
        <a:lstStyle/>
        <a:p>
          <a:endParaRPr lang="en-US"/>
        </a:p>
      </dgm:t>
    </dgm:pt>
    <dgm:pt modelId="{CC98B3C5-2079-4509-8DAB-FA79E70DF945}">
      <dgm:prSet/>
      <dgm:spPr/>
      <dgm:t>
        <a:bodyPr/>
        <a:lstStyle/>
        <a:p>
          <a:r>
            <a:rPr lang="en-US"/>
            <a:t>Sports Marketing &amp; Entertainment Marketing**</a:t>
          </a:r>
        </a:p>
      </dgm:t>
    </dgm:pt>
    <dgm:pt modelId="{043A681D-AE01-4783-9A85-480F84BA2931}" type="parTrans" cxnId="{3E5C1748-B722-46D8-9162-37EE35A80337}">
      <dgm:prSet/>
      <dgm:spPr/>
      <dgm:t>
        <a:bodyPr/>
        <a:lstStyle/>
        <a:p>
          <a:endParaRPr lang="en-US"/>
        </a:p>
      </dgm:t>
    </dgm:pt>
    <dgm:pt modelId="{7D6BE4E6-62E2-4CA2-8123-FF634E2B1225}" type="sibTrans" cxnId="{3E5C1748-B722-46D8-9162-37EE35A80337}">
      <dgm:prSet/>
      <dgm:spPr/>
      <dgm:t>
        <a:bodyPr/>
        <a:lstStyle/>
        <a:p>
          <a:endParaRPr lang="en-US"/>
        </a:p>
      </dgm:t>
    </dgm:pt>
    <dgm:pt modelId="{90861037-60BC-4E41-99AD-6E81F0F3A0FD}">
      <dgm:prSet/>
      <dgm:spPr/>
      <dgm:t>
        <a:bodyPr/>
        <a:lstStyle/>
        <a:p>
          <a:r>
            <a:rPr lang="en-US"/>
            <a:t>Web Development and Design**</a:t>
          </a:r>
        </a:p>
      </dgm:t>
    </dgm:pt>
    <dgm:pt modelId="{F77BD508-34F1-4C89-A8A4-1F21E1296BB7}" type="parTrans" cxnId="{2B87495A-821B-47A0-A26D-32F8846E312A}">
      <dgm:prSet/>
      <dgm:spPr/>
      <dgm:t>
        <a:bodyPr/>
        <a:lstStyle/>
        <a:p>
          <a:endParaRPr lang="en-US"/>
        </a:p>
      </dgm:t>
    </dgm:pt>
    <dgm:pt modelId="{572646D8-90F1-4E4B-B645-FA33F7C838D0}" type="sibTrans" cxnId="{2B87495A-821B-47A0-A26D-32F8846E312A}">
      <dgm:prSet/>
      <dgm:spPr/>
      <dgm:t>
        <a:bodyPr/>
        <a:lstStyle/>
        <a:p>
          <a:endParaRPr lang="en-US"/>
        </a:p>
      </dgm:t>
    </dgm:pt>
    <dgm:pt modelId="{E1C279DA-A0EA-4216-9153-7587BDDC7F1B}">
      <dgm:prSet/>
      <dgm:spPr/>
      <dgm:t>
        <a:bodyPr/>
        <a:lstStyle/>
        <a:p>
          <a:r>
            <a:rPr lang="en-US"/>
            <a:t>Business Management and Analysis**</a:t>
          </a:r>
        </a:p>
      </dgm:t>
    </dgm:pt>
    <dgm:pt modelId="{63183EA6-1215-4EA0-BC96-EC9F7FDEBA20}" type="parTrans" cxnId="{1DA82AD9-E3D5-43FE-80BD-7E975BFB6B90}">
      <dgm:prSet/>
      <dgm:spPr/>
      <dgm:t>
        <a:bodyPr/>
        <a:lstStyle/>
        <a:p>
          <a:endParaRPr lang="en-US"/>
        </a:p>
      </dgm:t>
    </dgm:pt>
    <dgm:pt modelId="{6C395F32-B18B-4EB4-81F6-8D0B046D3AA8}" type="sibTrans" cxnId="{1DA82AD9-E3D5-43FE-80BD-7E975BFB6B90}">
      <dgm:prSet/>
      <dgm:spPr/>
      <dgm:t>
        <a:bodyPr/>
        <a:lstStyle/>
        <a:p>
          <a:endParaRPr lang="en-US"/>
        </a:p>
      </dgm:t>
    </dgm:pt>
    <dgm:pt modelId="{6A3F6D18-B510-4157-9A94-66F87596B2FB}">
      <dgm:prSet/>
      <dgm:spPr/>
      <dgm:t>
        <a:bodyPr/>
        <a:lstStyle/>
        <a:p>
          <a:r>
            <a:rPr lang="en-US"/>
            <a:t>Computer Science Principles** </a:t>
          </a:r>
        </a:p>
      </dgm:t>
    </dgm:pt>
    <dgm:pt modelId="{9EBAF891-F6B0-42E4-8256-38067B642C8D}" type="parTrans" cxnId="{03C2C304-E4AE-4410-9658-75162532B8BB}">
      <dgm:prSet/>
      <dgm:spPr/>
    </dgm:pt>
    <dgm:pt modelId="{67582012-1C13-4870-80ED-23169EAE85F2}" type="sibTrans" cxnId="{03C2C304-E4AE-4410-9658-75162532B8BB}">
      <dgm:prSet/>
      <dgm:spPr/>
    </dgm:pt>
    <dgm:pt modelId="{C34CA82E-6974-43BB-82CD-625B96336271}" type="pres">
      <dgm:prSet presAssocID="{8E21AC3B-71F9-4DAA-BD93-6BFE0DB6ECEB}" presName="diagram" presStyleCnt="0">
        <dgm:presLayoutVars>
          <dgm:dir/>
          <dgm:resizeHandles val="exact"/>
        </dgm:presLayoutVars>
      </dgm:prSet>
      <dgm:spPr/>
    </dgm:pt>
    <dgm:pt modelId="{55E2BF30-8641-48A2-8753-350553D51607}" type="pres">
      <dgm:prSet presAssocID="{CA85B4C6-4F82-4A1F-8776-545503EEE477}" presName="node" presStyleLbl="node1" presStyleIdx="0" presStyleCnt="7">
        <dgm:presLayoutVars>
          <dgm:bulletEnabled val="1"/>
        </dgm:presLayoutVars>
      </dgm:prSet>
      <dgm:spPr/>
    </dgm:pt>
    <dgm:pt modelId="{E1D371B3-54C4-4145-8526-66194F95291A}" type="pres">
      <dgm:prSet presAssocID="{7B154B0A-16EF-4C6D-9943-FA8639583685}" presName="sibTrans" presStyleCnt="0"/>
      <dgm:spPr/>
    </dgm:pt>
    <dgm:pt modelId="{DC91A477-4686-47F4-8B91-F6CE68E829D6}" type="pres">
      <dgm:prSet presAssocID="{BF212F59-4E17-466A-B0DC-DD8AAF84B123}" presName="node" presStyleLbl="node1" presStyleIdx="1" presStyleCnt="7">
        <dgm:presLayoutVars>
          <dgm:bulletEnabled val="1"/>
        </dgm:presLayoutVars>
      </dgm:prSet>
      <dgm:spPr/>
    </dgm:pt>
    <dgm:pt modelId="{AFC40897-A291-4650-8530-682EFCA10A05}" type="pres">
      <dgm:prSet presAssocID="{F41DA8C9-E700-4F3C-AEB4-F8ADDB95D001}" presName="sibTrans" presStyleCnt="0"/>
      <dgm:spPr/>
    </dgm:pt>
    <dgm:pt modelId="{58851951-BA70-483A-9648-BDCD419FB2E7}" type="pres">
      <dgm:prSet presAssocID="{EE50DCF0-0CB8-4A3A-BF49-863187424D93}" presName="node" presStyleLbl="node1" presStyleIdx="2" presStyleCnt="7">
        <dgm:presLayoutVars>
          <dgm:bulletEnabled val="1"/>
        </dgm:presLayoutVars>
      </dgm:prSet>
      <dgm:spPr/>
    </dgm:pt>
    <dgm:pt modelId="{BC8460CF-8D8B-4A7E-9C4E-8CC6440B3E05}" type="pres">
      <dgm:prSet presAssocID="{0B516AD2-77C3-4981-99D0-BACCCBF03CCD}" presName="sibTrans" presStyleCnt="0"/>
      <dgm:spPr/>
    </dgm:pt>
    <dgm:pt modelId="{E5D3A63A-FDD7-4CC5-8F5D-2D7D8B1DE778}" type="pres">
      <dgm:prSet presAssocID="{CC98B3C5-2079-4509-8DAB-FA79E70DF945}" presName="node" presStyleLbl="node1" presStyleIdx="3" presStyleCnt="7">
        <dgm:presLayoutVars>
          <dgm:bulletEnabled val="1"/>
        </dgm:presLayoutVars>
      </dgm:prSet>
      <dgm:spPr/>
    </dgm:pt>
    <dgm:pt modelId="{CD61CB61-C0DD-4B4C-AC6F-BE735BBB3BC0}" type="pres">
      <dgm:prSet presAssocID="{7D6BE4E6-62E2-4CA2-8123-FF634E2B1225}" presName="sibTrans" presStyleCnt="0"/>
      <dgm:spPr/>
    </dgm:pt>
    <dgm:pt modelId="{15CCEDFC-F26E-4D6E-BCEA-39A0D7D7C2A2}" type="pres">
      <dgm:prSet presAssocID="{90861037-60BC-4E41-99AD-6E81F0F3A0FD}" presName="node" presStyleLbl="node1" presStyleIdx="4" presStyleCnt="7">
        <dgm:presLayoutVars>
          <dgm:bulletEnabled val="1"/>
        </dgm:presLayoutVars>
      </dgm:prSet>
      <dgm:spPr/>
    </dgm:pt>
    <dgm:pt modelId="{5BB260AA-FF52-4A57-8DBB-AC3340E95890}" type="pres">
      <dgm:prSet presAssocID="{572646D8-90F1-4E4B-B645-FA33F7C838D0}" presName="sibTrans" presStyleCnt="0"/>
      <dgm:spPr/>
    </dgm:pt>
    <dgm:pt modelId="{228716C8-5DCF-493A-87ED-B0350D1E5A34}" type="pres">
      <dgm:prSet presAssocID="{E1C279DA-A0EA-4216-9153-7587BDDC7F1B}" presName="node" presStyleLbl="node1" presStyleIdx="5" presStyleCnt="7">
        <dgm:presLayoutVars>
          <dgm:bulletEnabled val="1"/>
        </dgm:presLayoutVars>
      </dgm:prSet>
      <dgm:spPr/>
    </dgm:pt>
    <dgm:pt modelId="{E7B9D8E2-C9CA-4974-A783-F865CD6E4C68}" type="pres">
      <dgm:prSet presAssocID="{6C395F32-B18B-4EB4-81F6-8D0B046D3AA8}" presName="sibTrans" presStyleCnt="0"/>
      <dgm:spPr/>
    </dgm:pt>
    <dgm:pt modelId="{5F33CFB3-3574-4DBC-B7A2-CDE17CF8AD0A}" type="pres">
      <dgm:prSet presAssocID="{6A3F6D18-B510-4157-9A94-66F87596B2FB}" presName="node" presStyleLbl="node1" presStyleIdx="6" presStyleCnt="7">
        <dgm:presLayoutVars>
          <dgm:bulletEnabled val="1"/>
        </dgm:presLayoutVars>
      </dgm:prSet>
      <dgm:spPr/>
    </dgm:pt>
  </dgm:ptLst>
  <dgm:cxnLst>
    <dgm:cxn modelId="{03C2C304-E4AE-4410-9658-75162532B8BB}" srcId="{8E21AC3B-71F9-4DAA-BD93-6BFE0DB6ECEB}" destId="{6A3F6D18-B510-4157-9A94-66F87596B2FB}" srcOrd="6" destOrd="0" parTransId="{9EBAF891-F6B0-42E4-8256-38067B642C8D}" sibTransId="{67582012-1C13-4870-80ED-23169EAE85F2}"/>
    <dgm:cxn modelId="{663FE217-2217-46D9-A758-D32223863AB4}" srcId="{8E21AC3B-71F9-4DAA-BD93-6BFE0DB6ECEB}" destId="{CA85B4C6-4F82-4A1F-8776-545503EEE477}" srcOrd="0" destOrd="0" parTransId="{0DD573FB-88EC-46E3-9D03-C165D828F827}" sibTransId="{7B154B0A-16EF-4C6D-9943-FA8639583685}"/>
    <dgm:cxn modelId="{72442C1A-95B7-4240-A0F3-E7957C7365AB}" srcId="{8E21AC3B-71F9-4DAA-BD93-6BFE0DB6ECEB}" destId="{BF212F59-4E17-466A-B0DC-DD8AAF84B123}" srcOrd="1" destOrd="0" parTransId="{E69CA7CC-26CB-4F1C-AD00-649EC376C971}" sibTransId="{F41DA8C9-E700-4F3C-AEB4-F8ADDB95D001}"/>
    <dgm:cxn modelId="{81557F1F-7217-4AA2-BABF-1A7175134C6B}" type="presOf" srcId="{6A3F6D18-B510-4157-9A94-66F87596B2FB}" destId="{5F33CFB3-3574-4DBC-B7A2-CDE17CF8AD0A}" srcOrd="0" destOrd="0" presId="urn:microsoft.com/office/officeart/2005/8/layout/default"/>
    <dgm:cxn modelId="{4BF1B927-DAEA-4E41-B5B2-6A3BED3FCC3D}" type="presOf" srcId="{E1C279DA-A0EA-4216-9153-7587BDDC7F1B}" destId="{228716C8-5DCF-493A-87ED-B0350D1E5A34}" srcOrd="0" destOrd="0" presId="urn:microsoft.com/office/officeart/2005/8/layout/default"/>
    <dgm:cxn modelId="{B2B9B445-5BA3-4A9F-9503-8E87AD3168CA}" type="presOf" srcId="{BF212F59-4E17-466A-B0DC-DD8AAF84B123}" destId="{DC91A477-4686-47F4-8B91-F6CE68E829D6}" srcOrd="0" destOrd="0" presId="urn:microsoft.com/office/officeart/2005/8/layout/default"/>
    <dgm:cxn modelId="{4092FC67-148C-40F8-A68C-840E6CB503C8}" type="presOf" srcId="{CC98B3C5-2079-4509-8DAB-FA79E70DF945}" destId="{E5D3A63A-FDD7-4CC5-8F5D-2D7D8B1DE778}" srcOrd="0" destOrd="0" presId="urn:microsoft.com/office/officeart/2005/8/layout/default"/>
    <dgm:cxn modelId="{3E5C1748-B722-46D8-9162-37EE35A80337}" srcId="{8E21AC3B-71F9-4DAA-BD93-6BFE0DB6ECEB}" destId="{CC98B3C5-2079-4509-8DAB-FA79E70DF945}" srcOrd="3" destOrd="0" parTransId="{043A681D-AE01-4783-9A85-480F84BA2931}" sibTransId="{7D6BE4E6-62E2-4CA2-8123-FF634E2B1225}"/>
    <dgm:cxn modelId="{2B87495A-821B-47A0-A26D-32F8846E312A}" srcId="{8E21AC3B-71F9-4DAA-BD93-6BFE0DB6ECEB}" destId="{90861037-60BC-4E41-99AD-6E81F0F3A0FD}" srcOrd="4" destOrd="0" parTransId="{F77BD508-34F1-4C89-A8A4-1F21E1296BB7}" sibTransId="{572646D8-90F1-4E4B-B645-FA33F7C838D0}"/>
    <dgm:cxn modelId="{F7AAE0BB-70B5-4F06-8ECB-5A044599780B}" type="presOf" srcId="{90861037-60BC-4E41-99AD-6E81F0F3A0FD}" destId="{15CCEDFC-F26E-4D6E-BCEA-39A0D7D7C2A2}" srcOrd="0" destOrd="0" presId="urn:microsoft.com/office/officeart/2005/8/layout/default"/>
    <dgm:cxn modelId="{7BC9B8C8-F9EF-49B1-8CDD-E59736D4A9F6}" type="presOf" srcId="{EE50DCF0-0CB8-4A3A-BF49-863187424D93}" destId="{58851951-BA70-483A-9648-BDCD419FB2E7}" srcOrd="0" destOrd="0" presId="urn:microsoft.com/office/officeart/2005/8/layout/default"/>
    <dgm:cxn modelId="{0FF85ECE-B256-4E4B-98E1-3C520B66C57E}" type="presOf" srcId="{CA85B4C6-4F82-4A1F-8776-545503EEE477}" destId="{55E2BF30-8641-48A2-8753-350553D51607}" srcOrd="0" destOrd="0" presId="urn:microsoft.com/office/officeart/2005/8/layout/default"/>
    <dgm:cxn modelId="{1DA82AD9-E3D5-43FE-80BD-7E975BFB6B90}" srcId="{8E21AC3B-71F9-4DAA-BD93-6BFE0DB6ECEB}" destId="{E1C279DA-A0EA-4216-9153-7587BDDC7F1B}" srcOrd="5" destOrd="0" parTransId="{63183EA6-1215-4EA0-BC96-EC9F7FDEBA20}" sibTransId="{6C395F32-B18B-4EB4-81F6-8D0B046D3AA8}"/>
    <dgm:cxn modelId="{3CB2C0EE-3A73-4527-B263-DCD5DF4A3AA6}" srcId="{8E21AC3B-71F9-4DAA-BD93-6BFE0DB6ECEB}" destId="{EE50DCF0-0CB8-4A3A-BF49-863187424D93}" srcOrd="2" destOrd="0" parTransId="{9BDF4448-BA20-442C-AFBB-5CD048BDE069}" sibTransId="{0B516AD2-77C3-4981-99D0-BACCCBF03CCD}"/>
    <dgm:cxn modelId="{93790CFC-C775-487E-8C9D-A5C1AA816364}" type="presOf" srcId="{8E21AC3B-71F9-4DAA-BD93-6BFE0DB6ECEB}" destId="{C34CA82E-6974-43BB-82CD-625B96336271}" srcOrd="0" destOrd="0" presId="urn:microsoft.com/office/officeart/2005/8/layout/default"/>
    <dgm:cxn modelId="{724C577A-354A-4727-BE92-4C91B25A2D2F}" type="presParOf" srcId="{C34CA82E-6974-43BB-82CD-625B96336271}" destId="{55E2BF30-8641-48A2-8753-350553D51607}" srcOrd="0" destOrd="0" presId="urn:microsoft.com/office/officeart/2005/8/layout/default"/>
    <dgm:cxn modelId="{FB6FB8C1-F25B-4B35-9352-C7B704BC8222}" type="presParOf" srcId="{C34CA82E-6974-43BB-82CD-625B96336271}" destId="{E1D371B3-54C4-4145-8526-66194F95291A}" srcOrd="1" destOrd="0" presId="urn:microsoft.com/office/officeart/2005/8/layout/default"/>
    <dgm:cxn modelId="{B34A4049-A707-4ACB-9D31-7EC26697539D}" type="presParOf" srcId="{C34CA82E-6974-43BB-82CD-625B96336271}" destId="{DC91A477-4686-47F4-8B91-F6CE68E829D6}" srcOrd="2" destOrd="0" presId="urn:microsoft.com/office/officeart/2005/8/layout/default"/>
    <dgm:cxn modelId="{CAFAADAA-0573-4E1A-B025-3AFD1B8C983C}" type="presParOf" srcId="{C34CA82E-6974-43BB-82CD-625B96336271}" destId="{AFC40897-A291-4650-8530-682EFCA10A05}" srcOrd="3" destOrd="0" presId="urn:microsoft.com/office/officeart/2005/8/layout/default"/>
    <dgm:cxn modelId="{B3849AD6-4DEF-4F81-A477-6BEEFF72BCAC}" type="presParOf" srcId="{C34CA82E-6974-43BB-82CD-625B96336271}" destId="{58851951-BA70-483A-9648-BDCD419FB2E7}" srcOrd="4" destOrd="0" presId="urn:microsoft.com/office/officeart/2005/8/layout/default"/>
    <dgm:cxn modelId="{3DFA6BC7-7067-45DB-8005-6E5A573A1BF1}" type="presParOf" srcId="{C34CA82E-6974-43BB-82CD-625B96336271}" destId="{BC8460CF-8D8B-4A7E-9C4E-8CC6440B3E05}" srcOrd="5" destOrd="0" presId="urn:microsoft.com/office/officeart/2005/8/layout/default"/>
    <dgm:cxn modelId="{742B93A3-9850-473D-AAB5-44537E441F4E}" type="presParOf" srcId="{C34CA82E-6974-43BB-82CD-625B96336271}" destId="{E5D3A63A-FDD7-4CC5-8F5D-2D7D8B1DE778}" srcOrd="6" destOrd="0" presId="urn:microsoft.com/office/officeart/2005/8/layout/default"/>
    <dgm:cxn modelId="{57F09937-ABAD-4012-8A5F-4F60A366A7E4}" type="presParOf" srcId="{C34CA82E-6974-43BB-82CD-625B96336271}" destId="{CD61CB61-C0DD-4B4C-AC6F-BE735BBB3BC0}" srcOrd="7" destOrd="0" presId="urn:microsoft.com/office/officeart/2005/8/layout/default"/>
    <dgm:cxn modelId="{0147D7E2-BE21-4B6C-B1F5-FF5177886B0D}" type="presParOf" srcId="{C34CA82E-6974-43BB-82CD-625B96336271}" destId="{15CCEDFC-F26E-4D6E-BCEA-39A0D7D7C2A2}" srcOrd="8" destOrd="0" presId="urn:microsoft.com/office/officeart/2005/8/layout/default"/>
    <dgm:cxn modelId="{DC5FA86B-7CDF-460C-8210-5B7BEF036859}" type="presParOf" srcId="{C34CA82E-6974-43BB-82CD-625B96336271}" destId="{5BB260AA-FF52-4A57-8DBB-AC3340E95890}" srcOrd="9" destOrd="0" presId="urn:microsoft.com/office/officeart/2005/8/layout/default"/>
    <dgm:cxn modelId="{838FF379-BE23-4777-94E6-90A48CC35389}" type="presParOf" srcId="{C34CA82E-6974-43BB-82CD-625B96336271}" destId="{228716C8-5DCF-493A-87ED-B0350D1E5A34}" srcOrd="10" destOrd="0" presId="urn:microsoft.com/office/officeart/2005/8/layout/default"/>
    <dgm:cxn modelId="{54A10528-74DA-4CEB-B40E-E16D085585E7}" type="presParOf" srcId="{C34CA82E-6974-43BB-82CD-625B96336271}" destId="{E7B9D8E2-C9CA-4974-A783-F865CD6E4C68}" srcOrd="11" destOrd="0" presId="urn:microsoft.com/office/officeart/2005/8/layout/default"/>
    <dgm:cxn modelId="{DEF951B6-DD23-47FA-B541-71D267320E35}" type="presParOf" srcId="{C34CA82E-6974-43BB-82CD-625B96336271}" destId="{5F33CFB3-3574-4DBC-B7A2-CDE17CF8AD0A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E21AC3B-71F9-4DAA-BD93-6BFE0DB6ECEB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A85B4C6-4F82-4A1F-8776-545503EEE477}">
      <dgm:prSet phldrT="[Text]"/>
      <dgm:spPr/>
      <dgm:t>
        <a:bodyPr/>
        <a:lstStyle/>
        <a:p>
          <a:pPr>
            <a:buFont typeface="+mj-lt"/>
            <a:buNone/>
          </a:pPr>
          <a:r>
            <a:rPr lang="en-US"/>
            <a:t>AP Computer Science Principles</a:t>
          </a:r>
        </a:p>
      </dgm:t>
    </dgm:pt>
    <dgm:pt modelId="{0DD573FB-88EC-46E3-9D03-C165D828F827}" type="parTrans" cxnId="{663FE217-2217-46D9-A758-D32223863AB4}">
      <dgm:prSet/>
      <dgm:spPr/>
      <dgm:t>
        <a:bodyPr/>
        <a:lstStyle/>
        <a:p>
          <a:endParaRPr lang="en-US"/>
        </a:p>
      </dgm:t>
    </dgm:pt>
    <dgm:pt modelId="{7B154B0A-16EF-4C6D-9943-FA8639583685}" type="sibTrans" cxnId="{663FE217-2217-46D9-A758-D32223863AB4}">
      <dgm:prSet/>
      <dgm:spPr/>
      <dgm:t>
        <a:bodyPr/>
        <a:lstStyle/>
        <a:p>
          <a:endParaRPr lang="en-US"/>
        </a:p>
      </dgm:t>
    </dgm:pt>
    <dgm:pt modelId="{A27CF04E-FBED-4F18-BF11-EC596EF0CFDB}">
      <dgm:prSet phldrT="[Text]"/>
      <dgm:spPr/>
      <dgm:t>
        <a:bodyPr/>
        <a:lstStyle/>
        <a:p>
          <a:pPr>
            <a:buFont typeface="+mj-lt"/>
            <a:buNone/>
          </a:pPr>
          <a:r>
            <a:rPr lang="en-US"/>
            <a:t>AP Computer Science A &amp; B</a:t>
          </a:r>
        </a:p>
      </dgm:t>
    </dgm:pt>
    <dgm:pt modelId="{F7036A9C-5ABC-47DC-9499-6C870E91B4BE}" type="parTrans" cxnId="{81CEC4FE-F43C-4188-A3F0-81D308B8CC8C}">
      <dgm:prSet/>
      <dgm:spPr/>
      <dgm:t>
        <a:bodyPr/>
        <a:lstStyle/>
        <a:p>
          <a:endParaRPr lang="en-US"/>
        </a:p>
      </dgm:t>
    </dgm:pt>
    <dgm:pt modelId="{29420447-2206-4808-89BD-38D79AE93183}" type="sibTrans" cxnId="{81CEC4FE-F43C-4188-A3F0-81D308B8CC8C}">
      <dgm:prSet/>
      <dgm:spPr/>
      <dgm:t>
        <a:bodyPr/>
        <a:lstStyle/>
        <a:p>
          <a:endParaRPr lang="en-US"/>
        </a:p>
      </dgm:t>
    </dgm:pt>
    <dgm:pt modelId="{2C64D3F3-40D8-4E3A-A8AE-AC44DAF2251C}">
      <dgm:prSet phldrT="[Text]"/>
      <dgm:spPr/>
      <dgm:t>
        <a:bodyPr/>
        <a:lstStyle/>
        <a:p>
          <a:pPr>
            <a:buFont typeface="+mj-lt"/>
            <a:buNone/>
          </a:pPr>
          <a:r>
            <a:rPr lang="en-US"/>
            <a:t>OJT</a:t>
          </a:r>
        </a:p>
      </dgm:t>
    </dgm:pt>
    <dgm:pt modelId="{0CEFE8A3-0E8E-4D00-8B15-2111D9F8CA59}" type="parTrans" cxnId="{4AC1036A-9F04-481E-A94A-BF7B3941AF64}">
      <dgm:prSet/>
      <dgm:spPr/>
      <dgm:t>
        <a:bodyPr/>
        <a:lstStyle/>
        <a:p>
          <a:endParaRPr lang="en-US"/>
        </a:p>
      </dgm:t>
    </dgm:pt>
    <dgm:pt modelId="{1A70BE56-44E4-48C0-9586-A16E01630013}" type="sibTrans" cxnId="{4AC1036A-9F04-481E-A94A-BF7B3941AF64}">
      <dgm:prSet/>
      <dgm:spPr/>
      <dgm:t>
        <a:bodyPr/>
        <a:lstStyle/>
        <a:p>
          <a:endParaRPr lang="en-US"/>
        </a:p>
      </dgm:t>
    </dgm:pt>
    <dgm:pt modelId="{C34CA82E-6974-43BB-82CD-625B96336271}" type="pres">
      <dgm:prSet presAssocID="{8E21AC3B-71F9-4DAA-BD93-6BFE0DB6ECEB}" presName="diagram" presStyleCnt="0">
        <dgm:presLayoutVars>
          <dgm:dir/>
          <dgm:resizeHandles val="exact"/>
        </dgm:presLayoutVars>
      </dgm:prSet>
      <dgm:spPr/>
    </dgm:pt>
    <dgm:pt modelId="{55E2BF30-8641-48A2-8753-350553D51607}" type="pres">
      <dgm:prSet presAssocID="{CA85B4C6-4F82-4A1F-8776-545503EEE477}" presName="node" presStyleLbl="node1" presStyleIdx="0" presStyleCnt="3">
        <dgm:presLayoutVars>
          <dgm:bulletEnabled val="1"/>
        </dgm:presLayoutVars>
      </dgm:prSet>
      <dgm:spPr/>
    </dgm:pt>
    <dgm:pt modelId="{724DE045-DC50-4239-B658-46A72E6C2ABF}" type="pres">
      <dgm:prSet presAssocID="{7B154B0A-16EF-4C6D-9943-FA8639583685}" presName="sibTrans" presStyleCnt="0"/>
      <dgm:spPr/>
    </dgm:pt>
    <dgm:pt modelId="{593C2B9A-37BE-4AF1-9C87-56EDC37382A5}" type="pres">
      <dgm:prSet presAssocID="{A27CF04E-FBED-4F18-BF11-EC596EF0CFDB}" presName="node" presStyleLbl="node1" presStyleIdx="1" presStyleCnt="3">
        <dgm:presLayoutVars>
          <dgm:bulletEnabled val="1"/>
        </dgm:presLayoutVars>
      </dgm:prSet>
      <dgm:spPr/>
    </dgm:pt>
    <dgm:pt modelId="{C2EBA85A-9746-4890-A69A-08C07108064D}" type="pres">
      <dgm:prSet presAssocID="{29420447-2206-4808-89BD-38D79AE93183}" presName="sibTrans" presStyleCnt="0"/>
      <dgm:spPr/>
    </dgm:pt>
    <dgm:pt modelId="{10B0CD9F-946D-4910-9185-B6053ABDB6BD}" type="pres">
      <dgm:prSet presAssocID="{2C64D3F3-40D8-4E3A-A8AE-AC44DAF2251C}" presName="node" presStyleLbl="node1" presStyleIdx="2" presStyleCnt="3">
        <dgm:presLayoutVars>
          <dgm:bulletEnabled val="1"/>
        </dgm:presLayoutVars>
      </dgm:prSet>
      <dgm:spPr/>
    </dgm:pt>
  </dgm:ptLst>
  <dgm:cxnLst>
    <dgm:cxn modelId="{663FE217-2217-46D9-A758-D32223863AB4}" srcId="{8E21AC3B-71F9-4DAA-BD93-6BFE0DB6ECEB}" destId="{CA85B4C6-4F82-4A1F-8776-545503EEE477}" srcOrd="0" destOrd="0" parTransId="{0DD573FB-88EC-46E3-9D03-C165D828F827}" sibTransId="{7B154B0A-16EF-4C6D-9943-FA8639583685}"/>
    <dgm:cxn modelId="{4AC1036A-9F04-481E-A94A-BF7B3941AF64}" srcId="{8E21AC3B-71F9-4DAA-BD93-6BFE0DB6ECEB}" destId="{2C64D3F3-40D8-4E3A-A8AE-AC44DAF2251C}" srcOrd="2" destOrd="0" parTransId="{0CEFE8A3-0E8E-4D00-8B15-2111D9F8CA59}" sibTransId="{1A70BE56-44E4-48C0-9586-A16E01630013}"/>
    <dgm:cxn modelId="{E0E30EA3-028D-459B-8B89-423814BEB1D9}" type="presOf" srcId="{A27CF04E-FBED-4F18-BF11-EC596EF0CFDB}" destId="{593C2B9A-37BE-4AF1-9C87-56EDC37382A5}" srcOrd="0" destOrd="0" presId="urn:microsoft.com/office/officeart/2005/8/layout/default"/>
    <dgm:cxn modelId="{0FF85ECE-B256-4E4B-98E1-3C520B66C57E}" type="presOf" srcId="{CA85B4C6-4F82-4A1F-8776-545503EEE477}" destId="{55E2BF30-8641-48A2-8753-350553D51607}" srcOrd="0" destOrd="0" presId="urn:microsoft.com/office/officeart/2005/8/layout/default"/>
    <dgm:cxn modelId="{93790CFC-C775-487E-8C9D-A5C1AA816364}" type="presOf" srcId="{8E21AC3B-71F9-4DAA-BD93-6BFE0DB6ECEB}" destId="{C34CA82E-6974-43BB-82CD-625B96336271}" srcOrd="0" destOrd="0" presId="urn:microsoft.com/office/officeart/2005/8/layout/default"/>
    <dgm:cxn modelId="{2B48D0FC-3FDA-4A4B-9BD7-23D3BF6FEE9F}" type="presOf" srcId="{2C64D3F3-40D8-4E3A-A8AE-AC44DAF2251C}" destId="{10B0CD9F-946D-4910-9185-B6053ABDB6BD}" srcOrd="0" destOrd="0" presId="urn:microsoft.com/office/officeart/2005/8/layout/default"/>
    <dgm:cxn modelId="{81CEC4FE-F43C-4188-A3F0-81D308B8CC8C}" srcId="{8E21AC3B-71F9-4DAA-BD93-6BFE0DB6ECEB}" destId="{A27CF04E-FBED-4F18-BF11-EC596EF0CFDB}" srcOrd="1" destOrd="0" parTransId="{F7036A9C-5ABC-47DC-9499-6C870E91B4BE}" sibTransId="{29420447-2206-4808-89BD-38D79AE93183}"/>
    <dgm:cxn modelId="{724C577A-354A-4727-BE92-4C91B25A2D2F}" type="presParOf" srcId="{C34CA82E-6974-43BB-82CD-625B96336271}" destId="{55E2BF30-8641-48A2-8753-350553D51607}" srcOrd="0" destOrd="0" presId="urn:microsoft.com/office/officeart/2005/8/layout/default"/>
    <dgm:cxn modelId="{6B4695C5-F15B-4673-B986-C9D036583BC2}" type="presParOf" srcId="{C34CA82E-6974-43BB-82CD-625B96336271}" destId="{724DE045-DC50-4239-B658-46A72E6C2ABF}" srcOrd="1" destOrd="0" presId="urn:microsoft.com/office/officeart/2005/8/layout/default"/>
    <dgm:cxn modelId="{C084F26F-6BE7-4D8C-AFD2-5A49788E986A}" type="presParOf" srcId="{C34CA82E-6974-43BB-82CD-625B96336271}" destId="{593C2B9A-37BE-4AF1-9C87-56EDC37382A5}" srcOrd="2" destOrd="0" presId="urn:microsoft.com/office/officeart/2005/8/layout/default"/>
    <dgm:cxn modelId="{57B6ECAB-B8B2-43D7-90E9-217329418094}" type="presParOf" srcId="{C34CA82E-6974-43BB-82CD-625B96336271}" destId="{C2EBA85A-9746-4890-A69A-08C07108064D}" srcOrd="3" destOrd="0" presId="urn:microsoft.com/office/officeart/2005/8/layout/default"/>
    <dgm:cxn modelId="{4F937150-DE59-4B2B-9D74-D8F267052F2E}" type="presParOf" srcId="{C34CA82E-6974-43BB-82CD-625B96336271}" destId="{10B0CD9F-946D-4910-9185-B6053ABDB6BD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1BAE0A6-9CF3-445B-9642-4C8961458B8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322A8FF-4272-4886-A2A7-F93F67070965}">
      <dgm:prSet phldrT="[Text]"/>
      <dgm:spPr/>
      <dgm:t>
        <a:bodyPr/>
        <a:lstStyle/>
        <a:p>
          <a:r>
            <a:rPr lang="en-US"/>
            <a:t>Practical/Fine Arts</a:t>
          </a:r>
        </a:p>
      </dgm:t>
    </dgm:pt>
    <dgm:pt modelId="{75D914B3-0C39-4383-8F04-29C538AD6B3A}" type="parTrans" cxnId="{837FDD7D-FACB-410B-A7AB-CD0B5B6B29AA}">
      <dgm:prSet/>
      <dgm:spPr/>
      <dgm:t>
        <a:bodyPr/>
        <a:lstStyle/>
        <a:p>
          <a:endParaRPr lang="en-US"/>
        </a:p>
      </dgm:t>
    </dgm:pt>
    <dgm:pt modelId="{9E855118-EC50-4A09-A6C0-083C1F4A5123}" type="sibTrans" cxnId="{837FDD7D-FACB-410B-A7AB-CD0B5B6B29AA}">
      <dgm:prSet/>
      <dgm:spPr/>
      <dgm:t>
        <a:bodyPr/>
        <a:lstStyle/>
        <a:p>
          <a:endParaRPr lang="en-US"/>
        </a:p>
      </dgm:t>
    </dgm:pt>
    <dgm:pt modelId="{B8E2FE36-FCBE-43FC-A422-55ABD854A9D5}">
      <dgm:prSet phldrT="[Text]"/>
      <dgm:spPr/>
      <dgm:t>
        <a:bodyPr/>
        <a:lstStyle/>
        <a:p>
          <a:r>
            <a:rPr lang="en-US"/>
            <a:t>Online*</a:t>
          </a:r>
        </a:p>
      </dgm:t>
    </dgm:pt>
    <dgm:pt modelId="{C63465C2-6DD8-415B-9C96-FCDF850B0CDD}" type="parTrans" cxnId="{677535A4-C785-4951-A7FF-B8759123EB9D}">
      <dgm:prSet/>
      <dgm:spPr/>
      <dgm:t>
        <a:bodyPr/>
        <a:lstStyle/>
        <a:p>
          <a:endParaRPr lang="en-US"/>
        </a:p>
      </dgm:t>
    </dgm:pt>
    <dgm:pt modelId="{9AF8284D-01D6-4D0B-A775-55A56A6E7546}" type="sibTrans" cxnId="{677535A4-C785-4951-A7FF-B8759123EB9D}">
      <dgm:prSet/>
      <dgm:spPr/>
      <dgm:t>
        <a:bodyPr/>
        <a:lstStyle/>
        <a:p>
          <a:endParaRPr lang="en-US"/>
        </a:p>
      </dgm:t>
    </dgm:pt>
    <dgm:pt modelId="{F2A714A8-C3D5-40C6-B83A-F0D2D8F85775}">
      <dgm:prSet phldrT="[Text]"/>
      <dgm:spPr/>
      <dgm:t>
        <a:bodyPr/>
        <a:lstStyle/>
        <a:p>
          <a:r>
            <a:rPr lang="en-US" dirty="0"/>
            <a:t>Math/Science credit!*</a:t>
          </a:r>
        </a:p>
      </dgm:t>
    </dgm:pt>
    <dgm:pt modelId="{0796C08B-0982-44BE-B4C6-2FD3F62F0AB5}" type="parTrans" cxnId="{C2193FD7-D49A-4751-B474-838594E9070C}">
      <dgm:prSet/>
      <dgm:spPr/>
      <dgm:t>
        <a:bodyPr/>
        <a:lstStyle/>
        <a:p>
          <a:endParaRPr lang="en-US"/>
        </a:p>
      </dgm:t>
    </dgm:pt>
    <dgm:pt modelId="{374DA5D0-F4B2-45F6-A67E-659E79F14C76}" type="sibTrans" cxnId="{C2193FD7-D49A-4751-B474-838594E9070C}">
      <dgm:prSet/>
      <dgm:spPr/>
      <dgm:t>
        <a:bodyPr/>
        <a:lstStyle/>
        <a:p>
          <a:endParaRPr lang="en-US"/>
        </a:p>
      </dgm:t>
    </dgm:pt>
    <dgm:pt modelId="{A356544A-6F71-4BB8-B15B-D946C05F2620}" type="pres">
      <dgm:prSet presAssocID="{B1BAE0A6-9CF3-445B-9642-4C8961458B89}" presName="diagram" presStyleCnt="0">
        <dgm:presLayoutVars>
          <dgm:dir/>
          <dgm:resizeHandles val="exact"/>
        </dgm:presLayoutVars>
      </dgm:prSet>
      <dgm:spPr/>
    </dgm:pt>
    <dgm:pt modelId="{7DCC8670-F252-48F3-BB61-EBCF6B98B539}" type="pres">
      <dgm:prSet presAssocID="{F322A8FF-4272-4886-A2A7-F93F67070965}" presName="node" presStyleLbl="node1" presStyleIdx="0" presStyleCnt="3">
        <dgm:presLayoutVars>
          <dgm:bulletEnabled val="1"/>
        </dgm:presLayoutVars>
      </dgm:prSet>
      <dgm:spPr/>
    </dgm:pt>
    <dgm:pt modelId="{2C5E0D1B-14E0-48EA-BCCE-BB594AB1859B}" type="pres">
      <dgm:prSet presAssocID="{9E855118-EC50-4A09-A6C0-083C1F4A5123}" presName="sibTrans" presStyleCnt="0"/>
      <dgm:spPr/>
    </dgm:pt>
    <dgm:pt modelId="{3DB6AE8B-2FAE-4920-8029-C052CA087606}" type="pres">
      <dgm:prSet presAssocID="{B8E2FE36-FCBE-43FC-A422-55ABD854A9D5}" presName="node" presStyleLbl="node1" presStyleIdx="1" presStyleCnt="3">
        <dgm:presLayoutVars>
          <dgm:bulletEnabled val="1"/>
        </dgm:presLayoutVars>
      </dgm:prSet>
      <dgm:spPr/>
    </dgm:pt>
    <dgm:pt modelId="{396ADE29-3223-4B44-A8FD-555CA7D19C02}" type="pres">
      <dgm:prSet presAssocID="{9AF8284D-01D6-4D0B-A775-55A56A6E7546}" presName="sibTrans" presStyleCnt="0"/>
      <dgm:spPr/>
    </dgm:pt>
    <dgm:pt modelId="{CF9F5D4D-7152-4D0D-88E4-96D0588E5D00}" type="pres">
      <dgm:prSet presAssocID="{F2A714A8-C3D5-40C6-B83A-F0D2D8F85775}" presName="node" presStyleLbl="node1" presStyleIdx="2" presStyleCnt="3">
        <dgm:presLayoutVars>
          <dgm:bulletEnabled val="1"/>
        </dgm:presLayoutVars>
      </dgm:prSet>
      <dgm:spPr/>
    </dgm:pt>
  </dgm:ptLst>
  <dgm:cxnLst>
    <dgm:cxn modelId="{E0E09F72-3344-4236-B261-EC78B018A565}" type="presOf" srcId="{F322A8FF-4272-4886-A2A7-F93F67070965}" destId="{7DCC8670-F252-48F3-BB61-EBCF6B98B539}" srcOrd="0" destOrd="0" presId="urn:microsoft.com/office/officeart/2005/8/layout/default"/>
    <dgm:cxn modelId="{1F940554-6239-41C6-A971-22E2309C136D}" type="presOf" srcId="{F2A714A8-C3D5-40C6-B83A-F0D2D8F85775}" destId="{CF9F5D4D-7152-4D0D-88E4-96D0588E5D00}" srcOrd="0" destOrd="0" presId="urn:microsoft.com/office/officeart/2005/8/layout/default"/>
    <dgm:cxn modelId="{837FDD7D-FACB-410B-A7AB-CD0B5B6B29AA}" srcId="{B1BAE0A6-9CF3-445B-9642-4C8961458B89}" destId="{F322A8FF-4272-4886-A2A7-F93F67070965}" srcOrd="0" destOrd="0" parTransId="{75D914B3-0C39-4383-8F04-29C538AD6B3A}" sibTransId="{9E855118-EC50-4A09-A6C0-083C1F4A5123}"/>
    <dgm:cxn modelId="{0C4DA08D-320F-4953-BE02-B3F9592E8A81}" type="presOf" srcId="{B8E2FE36-FCBE-43FC-A422-55ABD854A9D5}" destId="{3DB6AE8B-2FAE-4920-8029-C052CA087606}" srcOrd="0" destOrd="0" presId="urn:microsoft.com/office/officeart/2005/8/layout/default"/>
    <dgm:cxn modelId="{677535A4-C785-4951-A7FF-B8759123EB9D}" srcId="{B1BAE0A6-9CF3-445B-9642-4C8961458B89}" destId="{B8E2FE36-FCBE-43FC-A422-55ABD854A9D5}" srcOrd="1" destOrd="0" parTransId="{C63465C2-6DD8-415B-9C96-FCDF850B0CDD}" sibTransId="{9AF8284D-01D6-4D0B-A775-55A56A6E7546}"/>
    <dgm:cxn modelId="{0391E1B8-8A58-417D-A872-A291644A69E4}" type="presOf" srcId="{B1BAE0A6-9CF3-445B-9642-4C8961458B89}" destId="{A356544A-6F71-4BB8-B15B-D946C05F2620}" srcOrd="0" destOrd="0" presId="urn:microsoft.com/office/officeart/2005/8/layout/default"/>
    <dgm:cxn modelId="{C2193FD7-D49A-4751-B474-838594E9070C}" srcId="{B1BAE0A6-9CF3-445B-9642-4C8961458B89}" destId="{F2A714A8-C3D5-40C6-B83A-F0D2D8F85775}" srcOrd="2" destOrd="0" parTransId="{0796C08B-0982-44BE-B4C6-2FD3F62F0AB5}" sibTransId="{374DA5D0-F4B2-45F6-A67E-659E79F14C76}"/>
    <dgm:cxn modelId="{A873C539-ABA4-4DA5-A4C5-9D4D209016E5}" type="presParOf" srcId="{A356544A-6F71-4BB8-B15B-D946C05F2620}" destId="{7DCC8670-F252-48F3-BB61-EBCF6B98B539}" srcOrd="0" destOrd="0" presId="urn:microsoft.com/office/officeart/2005/8/layout/default"/>
    <dgm:cxn modelId="{3B4E0C2C-1F71-4209-B70F-2F09A3CD6BDD}" type="presParOf" srcId="{A356544A-6F71-4BB8-B15B-D946C05F2620}" destId="{2C5E0D1B-14E0-48EA-BCCE-BB594AB1859B}" srcOrd="1" destOrd="0" presId="urn:microsoft.com/office/officeart/2005/8/layout/default"/>
    <dgm:cxn modelId="{BCF45F1E-9904-403D-8D9A-28001B7A4FDA}" type="presParOf" srcId="{A356544A-6F71-4BB8-B15B-D946C05F2620}" destId="{3DB6AE8B-2FAE-4920-8029-C052CA087606}" srcOrd="2" destOrd="0" presId="urn:microsoft.com/office/officeart/2005/8/layout/default"/>
    <dgm:cxn modelId="{2C36C872-000D-42F3-B5E5-3F647ECF5199}" type="presParOf" srcId="{A356544A-6F71-4BB8-B15B-D946C05F2620}" destId="{396ADE29-3223-4B44-A8FD-555CA7D19C02}" srcOrd="3" destOrd="0" presId="urn:microsoft.com/office/officeart/2005/8/layout/default"/>
    <dgm:cxn modelId="{32D05B4B-FECF-4CF0-A2C5-8D9E1DA712D5}" type="presParOf" srcId="{A356544A-6F71-4BB8-B15B-D946C05F2620}" destId="{CF9F5D4D-7152-4D0D-88E4-96D0588E5D00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786631-2B61-478C-B937-3482EAB3EB3E}">
      <dsp:nvSpPr>
        <dsp:cNvPr id="0" name=""/>
        <dsp:cNvSpPr/>
      </dsp:nvSpPr>
      <dsp:spPr>
        <a:xfrm>
          <a:off x="0" y="890154"/>
          <a:ext cx="2678545" cy="1607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CTED</a:t>
          </a:r>
        </a:p>
      </dsp:txBody>
      <dsp:txXfrm>
        <a:off x="0" y="890154"/>
        <a:ext cx="2678545" cy="1607127"/>
      </dsp:txXfrm>
    </dsp:sp>
    <dsp:sp modelId="{91A562AF-DBF7-44B0-A9C5-8F99C2147CC4}">
      <dsp:nvSpPr>
        <dsp:cNvPr id="0" name=""/>
        <dsp:cNvSpPr/>
      </dsp:nvSpPr>
      <dsp:spPr>
        <a:xfrm>
          <a:off x="2946400" y="890154"/>
          <a:ext cx="2678545" cy="1607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Culinary</a:t>
          </a:r>
        </a:p>
      </dsp:txBody>
      <dsp:txXfrm>
        <a:off x="2946400" y="890154"/>
        <a:ext cx="2678545" cy="1607127"/>
      </dsp:txXfrm>
    </dsp:sp>
    <dsp:sp modelId="{8D241785-0EA3-479F-A757-12064628263F}">
      <dsp:nvSpPr>
        <dsp:cNvPr id="0" name=""/>
        <dsp:cNvSpPr/>
      </dsp:nvSpPr>
      <dsp:spPr>
        <a:xfrm>
          <a:off x="5892800" y="890154"/>
          <a:ext cx="2678545" cy="16071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Engineering</a:t>
          </a:r>
        </a:p>
      </dsp:txBody>
      <dsp:txXfrm>
        <a:off x="5892800" y="890154"/>
        <a:ext cx="2678545" cy="1607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2BF30-8641-48A2-8753-350553D51607}">
      <dsp:nvSpPr>
        <dsp:cNvPr id="0" name=""/>
        <dsp:cNvSpPr/>
      </dsp:nvSpPr>
      <dsp:spPr>
        <a:xfrm>
          <a:off x="770918" y="2458"/>
          <a:ext cx="2176516" cy="1305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2000" kern="1200"/>
            <a:t>Cyber Security**</a:t>
          </a:r>
        </a:p>
      </dsp:txBody>
      <dsp:txXfrm>
        <a:off x="770918" y="2458"/>
        <a:ext cx="2176516" cy="1305909"/>
      </dsp:txXfrm>
    </dsp:sp>
    <dsp:sp modelId="{DC91A477-4686-47F4-8B91-F6CE68E829D6}">
      <dsp:nvSpPr>
        <dsp:cNvPr id="0" name=""/>
        <dsp:cNvSpPr/>
      </dsp:nvSpPr>
      <dsp:spPr>
        <a:xfrm>
          <a:off x="3165087" y="2458"/>
          <a:ext cx="2176516" cy="1305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Digital Design**</a:t>
          </a:r>
        </a:p>
      </dsp:txBody>
      <dsp:txXfrm>
        <a:off x="3165087" y="2458"/>
        <a:ext cx="2176516" cy="1305909"/>
      </dsp:txXfrm>
    </dsp:sp>
    <dsp:sp modelId="{58851951-BA70-483A-9648-BDCD419FB2E7}">
      <dsp:nvSpPr>
        <dsp:cNvPr id="0" name=""/>
        <dsp:cNvSpPr/>
      </dsp:nvSpPr>
      <dsp:spPr>
        <a:xfrm>
          <a:off x="5559255" y="2458"/>
          <a:ext cx="2176516" cy="1305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Digital Video/TV Production</a:t>
          </a:r>
        </a:p>
      </dsp:txBody>
      <dsp:txXfrm>
        <a:off x="5559255" y="2458"/>
        <a:ext cx="2176516" cy="1305909"/>
      </dsp:txXfrm>
    </dsp:sp>
    <dsp:sp modelId="{E5D3A63A-FDD7-4CC5-8F5D-2D7D8B1DE778}">
      <dsp:nvSpPr>
        <dsp:cNvPr id="0" name=""/>
        <dsp:cNvSpPr/>
      </dsp:nvSpPr>
      <dsp:spPr>
        <a:xfrm>
          <a:off x="770918" y="1526020"/>
          <a:ext cx="2176516" cy="1305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Sports Marketing &amp; Entertainment Marketing**</a:t>
          </a:r>
        </a:p>
      </dsp:txBody>
      <dsp:txXfrm>
        <a:off x="770918" y="1526020"/>
        <a:ext cx="2176516" cy="1305909"/>
      </dsp:txXfrm>
    </dsp:sp>
    <dsp:sp modelId="{15CCEDFC-F26E-4D6E-BCEA-39A0D7D7C2A2}">
      <dsp:nvSpPr>
        <dsp:cNvPr id="0" name=""/>
        <dsp:cNvSpPr/>
      </dsp:nvSpPr>
      <dsp:spPr>
        <a:xfrm>
          <a:off x="3165087" y="1526020"/>
          <a:ext cx="2176516" cy="1305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Web Development and Design**</a:t>
          </a:r>
        </a:p>
      </dsp:txBody>
      <dsp:txXfrm>
        <a:off x="3165087" y="1526020"/>
        <a:ext cx="2176516" cy="1305909"/>
      </dsp:txXfrm>
    </dsp:sp>
    <dsp:sp modelId="{228716C8-5DCF-493A-87ED-B0350D1E5A34}">
      <dsp:nvSpPr>
        <dsp:cNvPr id="0" name=""/>
        <dsp:cNvSpPr/>
      </dsp:nvSpPr>
      <dsp:spPr>
        <a:xfrm>
          <a:off x="5559255" y="1526020"/>
          <a:ext cx="2176516" cy="1305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Business Management and Analysis**</a:t>
          </a:r>
        </a:p>
      </dsp:txBody>
      <dsp:txXfrm>
        <a:off x="5559255" y="1526020"/>
        <a:ext cx="2176516" cy="1305909"/>
      </dsp:txXfrm>
    </dsp:sp>
    <dsp:sp modelId="{5F33CFB3-3574-4DBC-B7A2-CDE17CF8AD0A}">
      <dsp:nvSpPr>
        <dsp:cNvPr id="0" name=""/>
        <dsp:cNvSpPr/>
      </dsp:nvSpPr>
      <dsp:spPr>
        <a:xfrm>
          <a:off x="3165087" y="3049582"/>
          <a:ext cx="2176516" cy="130590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Computer Science Principles** </a:t>
          </a:r>
        </a:p>
      </dsp:txBody>
      <dsp:txXfrm>
        <a:off x="3165087" y="3049582"/>
        <a:ext cx="2176516" cy="13059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2BF30-8641-48A2-8753-350553D51607}">
      <dsp:nvSpPr>
        <dsp:cNvPr id="0" name=""/>
        <dsp:cNvSpPr/>
      </dsp:nvSpPr>
      <dsp:spPr>
        <a:xfrm>
          <a:off x="0" y="954520"/>
          <a:ext cx="2744931" cy="1646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3000" kern="1200"/>
            <a:t>AP Computer Science Principles</a:t>
          </a:r>
        </a:p>
      </dsp:txBody>
      <dsp:txXfrm>
        <a:off x="0" y="954520"/>
        <a:ext cx="2744931" cy="1646959"/>
      </dsp:txXfrm>
    </dsp:sp>
    <dsp:sp modelId="{593C2B9A-37BE-4AF1-9C87-56EDC37382A5}">
      <dsp:nvSpPr>
        <dsp:cNvPr id="0" name=""/>
        <dsp:cNvSpPr/>
      </dsp:nvSpPr>
      <dsp:spPr>
        <a:xfrm>
          <a:off x="3019425" y="954520"/>
          <a:ext cx="2744931" cy="1646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3000" kern="1200"/>
            <a:t>AP Computer Science A &amp; B</a:t>
          </a:r>
        </a:p>
      </dsp:txBody>
      <dsp:txXfrm>
        <a:off x="3019425" y="954520"/>
        <a:ext cx="2744931" cy="1646959"/>
      </dsp:txXfrm>
    </dsp:sp>
    <dsp:sp modelId="{10B0CD9F-946D-4910-9185-B6053ABDB6BD}">
      <dsp:nvSpPr>
        <dsp:cNvPr id="0" name=""/>
        <dsp:cNvSpPr/>
      </dsp:nvSpPr>
      <dsp:spPr>
        <a:xfrm>
          <a:off x="6038850" y="954520"/>
          <a:ext cx="2744931" cy="164695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US" sz="3000" kern="1200"/>
            <a:t>OJT</a:t>
          </a:r>
        </a:p>
      </dsp:txBody>
      <dsp:txXfrm>
        <a:off x="6038850" y="954520"/>
        <a:ext cx="2744931" cy="164695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CC8670-F252-48F3-BB61-EBCF6B98B539}">
      <dsp:nvSpPr>
        <dsp:cNvPr id="0" name=""/>
        <dsp:cNvSpPr/>
      </dsp:nvSpPr>
      <dsp:spPr>
        <a:xfrm>
          <a:off x="0" y="395431"/>
          <a:ext cx="2857499" cy="1714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Practical/Fine Arts</a:t>
          </a:r>
        </a:p>
      </dsp:txBody>
      <dsp:txXfrm>
        <a:off x="0" y="395431"/>
        <a:ext cx="2857499" cy="1714500"/>
      </dsp:txXfrm>
    </dsp:sp>
    <dsp:sp modelId="{3DB6AE8B-2FAE-4920-8029-C052CA087606}">
      <dsp:nvSpPr>
        <dsp:cNvPr id="0" name=""/>
        <dsp:cNvSpPr/>
      </dsp:nvSpPr>
      <dsp:spPr>
        <a:xfrm>
          <a:off x="3143250" y="395431"/>
          <a:ext cx="2857499" cy="1714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Online*</a:t>
          </a:r>
        </a:p>
      </dsp:txBody>
      <dsp:txXfrm>
        <a:off x="3143250" y="395431"/>
        <a:ext cx="2857499" cy="1714500"/>
      </dsp:txXfrm>
    </dsp:sp>
    <dsp:sp modelId="{CF9F5D4D-7152-4D0D-88E4-96D0588E5D00}">
      <dsp:nvSpPr>
        <dsp:cNvPr id="0" name=""/>
        <dsp:cNvSpPr/>
      </dsp:nvSpPr>
      <dsp:spPr>
        <a:xfrm>
          <a:off x="6286500" y="395431"/>
          <a:ext cx="2857499" cy="17145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Math/Science credit!*</a:t>
          </a:r>
        </a:p>
      </dsp:txBody>
      <dsp:txXfrm>
        <a:off x="6286500" y="395431"/>
        <a:ext cx="2857499" cy="1714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BFC88A-E255-4004-9A18-D127E0E50019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EE9B0-9826-40A8-9335-112C13649C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C1820-3B45-41D6-AD01-9D90E87CF0AA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568E43-E00E-4268-8D85-FFA410A56C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568E43-E00E-4268-8D85-FFA410A56CE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394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C33C353-3E05-4545-BC16-666EC07BA5EE}" type="datetimeFigureOut">
              <a:rPr lang="en-US" smtClean="0"/>
              <a:t>8/22/2019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F232D5CE-288B-4E32-9133-033145115F07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83B6A4-8990-4EB4-A8F2-A55827C00F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1" b="17135"/>
          <a:stretch/>
        </p:blipFill>
        <p:spPr>
          <a:xfrm>
            <a:off x="92364" y="0"/>
            <a:ext cx="1070471" cy="112467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eetenje@pcsb.org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hyperlink" Target="http://www.fbla-pbl.org/" TargetMode="External"/><Relationship Id="rId7" Type="http://schemas.openxmlformats.org/officeDocument/2006/relationships/image" Target="../media/image35.jpeg"/><Relationship Id="rId2" Type="http://schemas.openxmlformats.org/officeDocument/2006/relationships/hyperlink" Target="http://osceolafbla.weebly.com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microsoft.com/office/2007/relationships/hdphoto" Target="../media/hdphoto1.wdp"/><Relationship Id="rId4" Type="http://schemas.openxmlformats.org/officeDocument/2006/relationships/image" Target="../media/image33.png"/><Relationship Id="rId9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microsoft.com/office/2007/relationships/hdphoto" Target="../media/hdphoto2.wdp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mattheusw@pcsb.org" TargetMode="External"/><Relationship Id="rId2" Type="http://schemas.openxmlformats.org/officeDocument/2006/relationships/hyperlink" Target="mailto:Eetenje@pcsb.org" TargetMode="External"/><Relationship Id="rId1" Type="http://schemas.openxmlformats.org/officeDocument/2006/relationships/slideLayout" Target="../slideLayouts/slideLayout4.xml"/><Relationship Id="rId6" Type="http://schemas.openxmlformats.org/officeDocument/2006/relationships/hyperlink" Target="mailto:reind@pcsb.org" TargetMode="External"/><Relationship Id="rId5" Type="http://schemas.openxmlformats.org/officeDocument/2006/relationships/hyperlink" Target="mailto:thompsoncou@pcsb.org" TargetMode="External"/><Relationship Id="rId4" Type="http://schemas.openxmlformats.org/officeDocument/2006/relationships/hyperlink" Target="mailto:DrakeChr@pcsb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br>
              <a:rPr lang="en-US"/>
            </a:br>
            <a:endParaRPr lang="en-US" sz="480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/>
              <a:t>CAPE Academy </a:t>
            </a:r>
          </a:p>
          <a:p>
            <a:r>
              <a:rPr lang="en-US"/>
              <a:t>Osceola Fundamental High School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1" b="17135"/>
          <a:stretch/>
        </p:blipFill>
        <p:spPr>
          <a:xfrm>
            <a:off x="2209800" y="304800"/>
            <a:ext cx="442419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1363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Applied Cyber Security</a:t>
            </a:r>
            <a:br>
              <a:rPr lang="en-US" sz="4000"/>
            </a:br>
            <a:r>
              <a:rPr lang="en-US" sz="4000"/>
              <a:t>Pathway 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96" y="1990725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Computer and Network Fundamentals</a:t>
            </a:r>
          </a:p>
          <a:p>
            <a:r>
              <a:rPr lang="EN-US"/>
              <a:t>Security Fundamentals</a:t>
            </a:r>
          </a:p>
          <a:p>
            <a:r>
              <a:rPr lang="EN-US"/>
              <a:t>Operational Cyber Security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1029" name="Picture 5" descr="http://infiniters.com/blog/wp-content/uploads/2013/11/Cyber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232216"/>
            <a:ext cx="1048904" cy="696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114800"/>
            <a:ext cx="32512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4800"/>
            <a:ext cx="32512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72103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Computer Science Principles</a:t>
            </a:r>
            <a:br>
              <a:rPr lang="en-US"/>
            </a:br>
            <a:r>
              <a:rPr lang="en-US" sz="4000"/>
              <a:t>Pathway *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96" y="1990725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Foundations of Programming</a:t>
            </a:r>
          </a:p>
          <a:p>
            <a:r>
              <a:rPr lang="en-US"/>
              <a:t>Procedural Programming</a:t>
            </a:r>
          </a:p>
          <a:p>
            <a:r>
              <a:rPr lang="en-US"/>
              <a:t>Object-Oriented Programming Fundamentals </a:t>
            </a:r>
          </a:p>
          <a:p>
            <a:pPr lvl="1"/>
            <a:r>
              <a:rPr lang="en-US"/>
              <a:t>(Industry Certifications – include Python, Javascript and Java</a:t>
            </a:r>
          </a:p>
          <a:p>
            <a:pPr lvl="1"/>
            <a:endParaRPr lang="en-US"/>
          </a:p>
          <a:p>
            <a:pPr lvl="1"/>
            <a:endParaRPr lang="en-US"/>
          </a:p>
        </p:txBody>
      </p:sp>
      <p:pic>
        <p:nvPicPr>
          <p:cNvPr id="1029" name="Picture 5" descr="http://infiniters.com/blog/wp-content/uploads/2013/11/Cyber-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6396" y="217839"/>
            <a:ext cx="1048904" cy="696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200" y="4114800"/>
            <a:ext cx="32512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114800"/>
            <a:ext cx="3251200" cy="2438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530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Design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Adobe</a:t>
            </a:r>
          </a:p>
          <a:p>
            <a:pPr lvl="1"/>
            <a:r>
              <a:rPr lang="en-US"/>
              <a:t>InDesign</a:t>
            </a:r>
          </a:p>
          <a:p>
            <a:pPr lvl="1"/>
            <a:r>
              <a:rPr lang="en-US"/>
              <a:t>Illustrator</a:t>
            </a:r>
          </a:p>
          <a:p>
            <a:pPr lvl="1"/>
            <a:r>
              <a:rPr lang="en-US"/>
              <a:t>Photoshop</a:t>
            </a:r>
          </a:p>
          <a:p>
            <a:r>
              <a:rPr lang="en-US"/>
              <a:t>Logo/Branding</a:t>
            </a:r>
          </a:p>
          <a:p>
            <a:r>
              <a:rPr lang="en-US"/>
              <a:t>Illustrations</a:t>
            </a:r>
          </a:p>
          <a:p>
            <a:r>
              <a:rPr lang="en-US"/>
              <a:t>Publications</a:t>
            </a:r>
          </a:p>
          <a:p>
            <a:r>
              <a:rPr lang="en-US"/>
              <a:t>Commercial Art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pic>
        <p:nvPicPr>
          <p:cNvPr id="2050" name="Picture 2" descr="http://digitaldesignmag.com/wp-content/uploads/2012/08/DigitalDesignMagazine-3_2012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14155"/>
            <a:ext cx="1676400" cy="241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466109"/>
            <a:ext cx="2419921" cy="250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013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Sports Marketing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Sports, Recreation, and Entertainment Essentials</a:t>
            </a:r>
          </a:p>
          <a:p>
            <a:r>
              <a:rPr lang="en-US"/>
              <a:t>Sports, Recreation, and Entertainment Applications</a:t>
            </a:r>
          </a:p>
          <a:p>
            <a:r>
              <a:rPr lang="en-US"/>
              <a:t>Sports, Recreation, and Entertainment Management</a:t>
            </a:r>
          </a:p>
        </p:txBody>
      </p:sp>
      <p:pic>
        <p:nvPicPr>
          <p:cNvPr id="7" name="Picture 4" descr="A person smiling for the camera&#10;&#10;Description generated with very high confidence">
            <a:extLst>
              <a:ext uri="{FF2B5EF4-FFF2-40B4-BE49-F238E27FC236}">
                <a16:creationId xmlns:a16="http://schemas.microsoft.com/office/drawing/2014/main" id="{52D22E62-055D-4EE0-BA1E-D711398D6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8919" y="3614713"/>
            <a:ext cx="7226161" cy="24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017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Video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solidFill>
                  <a:srgbClr val="808080"/>
                </a:solidFill>
              </a:rPr>
              <a:t>Digital Video Technology1-6</a:t>
            </a:r>
            <a:endParaRPr lang="en-US"/>
          </a:p>
          <a:p>
            <a:r>
              <a:rPr lang="en-US"/>
              <a:t>Live Morning TV Show</a:t>
            </a:r>
          </a:p>
          <a:p>
            <a:r>
              <a:rPr lang="en-US"/>
              <a:t>Award Winning!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A group of people looking at a computer&#10;&#10;Description generated with very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0921" y="1920240"/>
            <a:ext cx="2247477" cy="1685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0" r="17513"/>
          <a:stretch/>
        </p:blipFill>
        <p:spPr>
          <a:xfrm>
            <a:off x="1288472" y="4301561"/>
            <a:ext cx="2209801" cy="20265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356436"/>
            <a:ext cx="3505200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90256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Video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32037"/>
            <a:ext cx="8229600" cy="45259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Digital Video Technology1-6</a:t>
            </a:r>
          </a:p>
          <a:p>
            <a:r>
              <a:rPr lang="en-US"/>
              <a:t>Open to 9-12</a:t>
            </a:r>
          </a:p>
          <a:p>
            <a:r>
              <a:rPr lang="en-US"/>
              <a:t>Apple iMac Computers</a:t>
            </a:r>
          </a:p>
          <a:p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A desk with a computer on a table&#10;&#10;Description generated with very high confidenc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8015" y="1788160"/>
            <a:ext cx="2569210" cy="1939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erson in a green room&#10;&#10;Description generated with very high confidence"/>
          <p:cNvPicPr>
            <a:picLocks noChangeAspect="1"/>
          </p:cNvPicPr>
          <p:nvPr/>
        </p:nvPicPr>
        <p:blipFill rotWithShape="1">
          <a:blip r:embed="rId3"/>
          <a:srcRect l="21150" r="17513"/>
          <a:stretch/>
        </p:blipFill>
        <p:spPr>
          <a:xfrm>
            <a:off x="3350952" y="4435361"/>
            <a:ext cx="2108201" cy="16979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 descr="A person standing in front of a mirror posing for the camera&#10;&#10;Description generated with high confidence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5790" y="4275156"/>
            <a:ext cx="2628900" cy="19716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A picture containing tree, outdoor, grass, sky&#10;&#10;Description generated with very high confidence">
            <a:extLst>
              <a:ext uri="{FF2B5EF4-FFF2-40B4-BE49-F238E27FC236}">
                <a16:creationId xmlns:a16="http://schemas.microsoft.com/office/drawing/2014/main" id="{1A1855ED-0D08-41BC-8EE4-5F32D163B9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150" r="17513"/>
          <a:stretch/>
        </p:blipFill>
        <p:spPr>
          <a:xfrm>
            <a:off x="780472" y="4432821"/>
            <a:ext cx="2260601" cy="16929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523427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Video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57157"/>
            <a:ext cx="8229600" cy="38757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Apple Final Cut Pro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Adobe Premiere Pro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Adobe After Effects</a:t>
            </a:r>
          </a:p>
        </p:txBody>
      </p:sp>
      <p:pic>
        <p:nvPicPr>
          <p:cNvPr id="5" name="Picture 7" descr="A close up of a sign&#10;&#10;Description generated with high confidence">
            <a:extLst>
              <a:ext uri="{FF2B5EF4-FFF2-40B4-BE49-F238E27FC236}">
                <a16:creationId xmlns:a16="http://schemas.microsoft.com/office/drawing/2014/main" id="{343EBF7B-D50F-4FCF-B05D-4A65E56DAC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5017770"/>
            <a:ext cx="1341120" cy="1282700"/>
          </a:xfrm>
          <a:prstGeom prst="rect">
            <a:avLst/>
          </a:prstGeom>
        </p:spPr>
      </p:pic>
      <p:pic>
        <p:nvPicPr>
          <p:cNvPr id="10" name="Picture 10" descr="A close up of a device&#10;&#10;Description generated with high confidence">
            <a:extLst>
              <a:ext uri="{FF2B5EF4-FFF2-40B4-BE49-F238E27FC236}">
                <a16:creationId xmlns:a16="http://schemas.microsoft.com/office/drawing/2014/main" id="{863ADA10-DD19-4BE9-B53F-85A35888F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518920"/>
            <a:ext cx="2499360" cy="2479040"/>
          </a:xfrm>
          <a:prstGeom prst="rect">
            <a:avLst/>
          </a:prstGeom>
        </p:spPr>
      </p:pic>
      <p:pic>
        <p:nvPicPr>
          <p:cNvPr id="12" name="Picture 1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0FB06EC-93B7-40CA-9600-731FD57F5E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487" t="1572" r="1115" b="19182"/>
          <a:stretch/>
        </p:blipFill>
        <p:spPr>
          <a:xfrm>
            <a:off x="5374640" y="3207273"/>
            <a:ext cx="1493534" cy="13890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34EBC6E-63FF-4DC1-8A12-F47457F53BDD}"/>
              </a:ext>
            </a:extLst>
          </p:cNvPr>
          <p:cNvSpPr txBox="1"/>
          <p:nvPr/>
        </p:nvSpPr>
        <p:spPr>
          <a:xfrm>
            <a:off x="904240" y="1564640"/>
            <a:ext cx="3464560" cy="728206"/>
          </a:xfrm>
          <a:prstGeom prst="rect">
            <a:avLst/>
          </a:prstGeom>
          <a:ln w="28575">
            <a:solidFill>
              <a:schemeClr val="accent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000"/>
              <a:t>Certifications</a:t>
            </a:r>
          </a:p>
        </p:txBody>
      </p:sp>
    </p:spTree>
    <p:extLst>
      <p:ext uri="{BB962C8B-B14F-4D97-AF65-F5344CB8AC3E}">
        <p14:creationId xmlns:p14="http://schemas.microsoft.com/office/powerpoint/2010/main" val="2509346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Web Development Pathway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Foundations of Web Design</a:t>
            </a:r>
          </a:p>
          <a:p>
            <a:r>
              <a:rPr lang="en-US"/>
              <a:t>User Interface Design</a:t>
            </a:r>
          </a:p>
          <a:p>
            <a:r>
              <a:rPr lang="en-US"/>
              <a:t>Web Scripting Fundamentals</a:t>
            </a:r>
          </a:p>
        </p:txBody>
      </p:sp>
      <p:pic>
        <p:nvPicPr>
          <p:cNvPr id="5122" name="Picture 2" descr="http://denoscommunications.com/images/web-desig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09" y="3089563"/>
            <a:ext cx="4383637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lh3.googleusercontent.com/freX55r7yDKyskgW0B2cRMnElBbGuYpi4I4hEkpoOrYq7SpiESqzZV7ffreBwYKOZIAcumx1mo64q0GZFXjSFL6vhkiev4fiy58E2FF-8knEBynKz3UmtHq5TBmUUituLHGRqrAIGxGGNp9M9xr5KFp-GaU84FyIwv68KIEJe5c4WmbS5ROOReb8bKV7iHv0i26da-kJYNWHV6u_qUahjAt_3_ycqOYMNEQEavScWxFkHsyiimXkU4q5nCJ9rfS9GRbqHZtqfSoq3B8UU1aGK6Dtn1lQUX7NlDF-NHPSYASQj5L7BEt8jlUMlzFr3BlyfY-2byXl3hBBSXCEJADSkWS-MaLXr3qVx-DDcGSvawz4Cz60X5RqVz_DNzfO_gWxdi5QO4XF75XIH2IhG2fTxvB8QVN1s7epAMn_uBxKTnrWxAWFHSvSYxjjj-prPQLZcSwDqKNztL3IxAxJxDZHiJ_-IdmtUrwcR00VNV9troHyrPt4J0OyPbxRnd-aCwYtbnZovs3G_2UkHzHRDx9Xc3dLrPxqcKw-R2RQztutbt8jHVlzNZSaO6QXv5Lnhw2RfcKxb4PB8hM05NfUVJmVTYjmNWWmYfTVnwb_rBMo-JQrIbp4ej48jReZr5B8miA=w531-h944-no">
            <a:extLst>
              <a:ext uri="{FF2B5EF4-FFF2-40B4-BE49-F238E27FC236}">
                <a16:creationId xmlns:a16="http://schemas.microsoft.com/office/drawing/2014/main" id="{ECC0EE95-B5B6-4CBF-BCB4-EA31F5C93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0" b="22221"/>
          <a:stretch/>
        </p:blipFill>
        <p:spPr bwMode="auto">
          <a:xfrm>
            <a:off x="5520150" y="2281269"/>
            <a:ext cx="3100576" cy="2694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5176823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20" y="228600"/>
            <a:ext cx="8229600" cy="1600200"/>
          </a:xfrm>
        </p:spPr>
        <p:txBody>
          <a:bodyPr/>
          <a:lstStyle/>
          <a:p>
            <a:r>
              <a:rPr lang="en-US">
                <a:effectLst/>
              </a:rPr>
              <a:t>Business Management and Analysis</a:t>
            </a: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295400" y="2209800"/>
            <a:ext cx="61398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</a:rPr>
              <a:t>Business and Entrepreneurial Principles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</a:rPr>
              <a:t>Management and Human Resources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>
                <a:latin typeface="+mj-lt"/>
              </a:rPr>
              <a:t>Legal Aspects of Business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3011" y="4186382"/>
            <a:ext cx="4800600" cy="199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103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On the Job Training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Students who meet eligibility requirements can earn elective credit(s) for continuous employment and qualify for either one or two release periods.</a:t>
            </a:r>
          </a:p>
          <a:p>
            <a:pPr marL="0" indent="0">
              <a:buNone/>
            </a:pPr>
            <a:endParaRPr lang="en-US"/>
          </a:p>
          <a:p>
            <a:r>
              <a:rPr lang="EN-US"/>
              <a:t>Eligibility Requirements:</a:t>
            </a:r>
          </a:p>
          <a:p>
            <a:pPr lvl="1"/>
            <a:r>
              <a:rPr lang="EN-US"/>
              <a:t>Maintain employment  related to a </a:t>
            </a:r>
            <a:r>
              <a:rPr lang="EN-US" err="1"/>
              <a:t>c.TED</a:t>
            </a:r>
            <a:r>
              <a:rPr lang="EN-US"/>
              <a:t> Pathway throughout course</a:t>
            </a:r>
          </a:p>
          <a:p>
            <a:pPr lvl="1"/>
            <a:r>
              <a:rPr lang="EN-US"/>
              <a:t>2.0 cumulative GPA</a:t>
            </a:r>
          </a:p>
          <a:p>
            <a:pPr lvl="1"/>
            <a:r>
              <a:rPr lang="EN-US"/>
              <a:t>Parent Permission</a:t>
            </a:r>
          </a:p>
          <a:p>
            <a:pPr lvl="1"/>
            <a:r>
              <a:rPr lang="EN-US"/>
              <a:t>Approval from OJT Coordinator</a:t>
            </a:r>
          </a:p>
          <a:p>
            <a:pPr lvl="1"/>
            <a:endParaRPr lang="en-US"/>
          </a:p>
          <a:p>
            <a:r>
              <a:rPr lang="EN-US"/>
              <a:t>For more info: </a:t>
            </a:r>
            <a:r>
              <a:rPr lang="en-US">
                <a:hlinkClick r:id="rId3"/>
              </a:rPr>
              <a:t>eetenje</a:t>
            </a:r>
            <a:r>
              <a:rPr lang="EN-US">
                <a:hlinkClick r:id="rId3"/>
              </a:rPr>
              <a:t>@pcsb.org</a:t>
            </a:r>
            <a:r>
              <a:rPr lang="EN-US"/>
              <a:t> (Mr. </a:t>
            </a:r>
            <a:r>
              <a:rPr lang="en-US"/>
              <a:t>Eeten</a:t>
            </a:r>
            <a:r>
              <a:rPr lang="EN-US"/>
              <a:t>)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6774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45F1B-3096-4DA7-A3BE-ED68E5972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91127"/>
            <a:ext cx="8229600" cy="1600200"/>
          </a:xfrm>
        </p:spPr>
        <p:txBody>
          <a:bodyPr/>
          <a:lstStyle/>
          <a:p>
            <a:r>
              <a:rPr lang="en-US"/>
              <a:t>Three CAPE Academies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31E6774-282F-42B1-9B3A-8D7A0ADA18F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18585471"/>
              </p:ext>
            </p:extLst>
          </p:nvPr>
        </p:nvGraphicFramePr>
        <p:xfrm>
          <a:off x="286327" y="1735282"/>
          <a:ext cx="8571346" cy="33874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718EF06-8277-466D-B4A8-D21576E6C8A7}"/>
              </a:ext>
            </a:extLst>
          </p:cNvPr>
          <p:cNvSpPr txBox="1"/>
          <p:nvPr/>
        </p:nvSpPr>
        <p:spPr>
          <a:xfrm>
            <a:off x="221672" y="5122718"/>
            <a:ext cx="601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Academies of Distinction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A1BDD6-4A4A-493E-9873-237B6BAAA103}"/>
              </a:ext>
            </a:extLst>
          </p:cNvPr>
          <p:cNvCxnSpPr/>
          <p:nvPr/>
        </p:nvCxnSpPr>
        <p:spPr>
          <a:xfrm flipH="1" flipV="1">
            <a:off x="1985818" y="4091709"/>
            <a:ext cx="1043709" cy="85898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1CD3FAB-A2B7-437B-8FED-C99B129AE7B0}"/>
              </a:ext>
            </a:extLst>
          </p:cNvPr>
          <p:cNvCxnSpPr>
            <a:cxnSpLocks/>
          </p:cNvCxnSpPr>
          <p:nvPr/>
        </p:nvCxnSpPr>
        <p:spPr>
          <a:xfrm flipV="1">
            <a:off x="3029527" y="4091709"/>
            <a:ext cx="905164" cy="8959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98080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Industry Certifications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/>
              <a:t>Web Design</a:t>
            </a:r>
          </a:p>
          <a:p>
            <a:pPr lvl="1"/>
            <a:r>
              <a:rPr lang="en-US"/>
              <a:t>HTML5 &amp; CSS3</a:t>
            </a:r>
          </a:p>
          <a:p>
            <a:r>
              <a:rPr lang="EN-US"/>
              <a:t>Adobe Certified Associate (ACA)</a:t>
            </a:r>
          </a:p>
          <a:p>
            <a:pPr lvl="1"/>
            <a:r>
              <a:rPr lang="EN-US"/>
              <a:t>Photoshop</a:t>
            </a:r>
          </a:p>
          <a:p>
            <a:pPr lvl="1"/>
            <a:r>
              <a:rPr lang="EN-US"/>
              <a:t>Dreamweaver</a:t>
            </a:r>
          </a:p>
          <a:p>
            <a:pPr lvl="1"/>
            <a:r>
              <a:rPr lang="EN-US"/>
              <a:t>Flash</a:t>
            </a:r>
          </a:p>
          <a:p>
            <a:pPr lvl="1"/>
            <a:r>
              <a:rPr lang="EN-US"/>
              <a:t>InDesign</a:t>
            </a:r>
          </a:p>
          <a:p>
            <a:pPr lvl="1"/>
            <a:r>
              <a:rPr lang="EN-US"/>
              <a:t>Illustrator</a:t>
            </a:r>
            <a:endParaRPr lang="en-US"/>
          </a:p>
          <a:p>
            <a:pPr lvl="1"/>
            <a:r>
              <a:rPr lang="en-US"/>
              <a:t>Premiere Pro</a:t>
            </a:r>
          </a:p>
          <a:p>
            <a:pPr lvl="1"/>
            <a:r>
              <a:rPr lang="en-US"/>
              <a:t>After Effects</a:t>
            </a:r>
          </a:p>
          <a:p>
            <a:pPr lvl="1"/>
            <a:r>
              <a:rPr lang="en-US"/>
              <a:t>Animate</a:t>
            </a:r>
            <a:endParaRPr lang="EN-US"/>
          </a:p>
          <a:p>
            <a:r>
              <a:rPr lang="EN-US"/>
              <a:t>Security</a:t>
            </a:r>
          </a:p>
          <a:p>
            <a:pPr lvl="1"/>
            <a:r>
              <a:rPr lang="EN-US"/>
              <a:t>MTA Network </a:t>
            </a:r>
          </a:p>
          <a:p>
            <a:pPr lvl="1"/>
            <a:r>
              <a:rPr lang="EN-US"/>
              <a:t>MTA Security</a:t>
            </a:r>
          </a:p>
          <a:p>
            <a:pPr lvl="1"/>
            <a:r>
              <a:rPr lang="EN-US"/>
              <a:t>CompTIA Security Plus</a:t>
            </a:r>
          </a:p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52578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Microsoft Office Specialist (MOS)</a:t>
            </a:r>
          </a:p>
          <a:p>
            <a:pPr lvl="1"/>
            <a:r>
              <a:rPr lang="EN-US"/>
              <a:t>Word </a:t>
            </a:r>
          </a:p>
          <a:p>
            <a:pPr lvl="1"/>
            <a:r>
              <a:rPr lang="EN-US"/>
              <a:t>Excel</a:t>
            </a:r>
          </a:p>
          <a:p>
            <a:pPr lvl="1"/>
            <a:r>
              <a:rPr lang="EN-US"/>
              <a:t>PowerPoint</a:t>
            </a:r>
          </a:p>
          <a:p>
            <a:pPr lvl="1"/>
            <a:r>
              <a:rPr lang="EN-US"/>
              <a:t>Outlook</a:t>
            </a:r>
          </a:p>
          <a:p>
            <a:pPr lvl="1"/>
            <a:r>
              <a:rPr lang="EN-US"/>
              <a:t>Access</a:t>
            </a:r>
          </a:p>
          <a:p>
            <a:r>
              <a:rPr lang="EN-US"/>
              <a:t>Microsoft Expert</a:t>
            </a:r>
          </a:p>
          <a:p>
            <a:pPr lvl="1"/>
            <a:r>
              <a:rPr lang="EN-US"/>
              <a:t>Word</a:t>
            </a:r>
          </a:p>
          <a:p>
            <a:pPr lvl="1"/>
            <a:r>
              <a:rPr lang="EN-US"/>
              <a:t>Excel</a:t>
            </a:r>
          </a:p>
          <a:p>
            <a:r>
              <a:rPr lang="EN-US"/>
              <a:t>Apple</a:t>
            </a:r>
          </a:p>
          <a:p>
            <a:pPr marL="742950" lvl="2" indent="-342900">
              <a:buFont typeface="Courier New" panose="02070309020205020404" pitchFamily="49" charset="0"/>
              <a:buChar char="o"/>
            </a:pPr>
            <a:r>
              <a:rPr lang="EN-US"/>
              <a:t>Final Cut Pro X</a:t>
            </a:r>
          </a:p>
          <a:p>
            <a:r>
              <a:rPr lang="EN-US"/>
              <a:t>Entrepreneurship &amp; Small Business   </a:t>
            </a:r>
          </a:p>
        </p:txBody>
      </p:sp>
      <p:pic>
        <p:nvPicPr>
          <p:cNvPr id="7170" name="Picture 2" descr="http://www.phoenixts.com/wp-content/uploads/2013/08/Security_plu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7636" y="6293527"/>
            <a:ext cx="1220787" cy="33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499" y="5183979"/>
            <a:ext cx="384175" cy="38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 descr="http://t0.gstatic.com/images?q=tbn:ANd9GcQV2aFi-SzSIM5l7clsjbeeGBb7oaIZ4YOQe4effr77DGe9T8Wc:www.iex.edu.mx/en/images/Certified%2520Associate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030" y="3200400"/>
            <a:ext cx="1182688" cy="417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://www.oshr.nc.gov/psp/images/MOS10-Speciali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187" y="2859055"/>
            <a:ext cx="812800" cy="496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9" name="Picture 11" descr="http://www.excelsense.com/images/moexp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187" y="4343400"/>
            <a:ext cx="781913" cy="457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c07.deviantart.net/fs71/f/2011/245/8/2/microsoft_mta_logo_by_mrinfo2012-d48omff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564" y="6181725"/>
            <a:ext cx="965710" cy="612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474" y="6113598"/>
            <a:ext cx="688400" cy="4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237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/>
              <a:t>Future Business </a:t>
            </a:r>
            <a:br>
              <a:rPr lang="en-US"/>
            </a:br>
            <a:r>
              <a:rPr lang="en-US"/>
              <a:t>Leaders of America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358140" y="1923472"/>
            <a:ext cx="4434840" cy="4526280"/>
          </a:xfrm>
        </p:spPr>
        <p:txBody>
          <a:bodyPr>
            <a:normAutofit fontScale="92500" lnSpcReduction="20000"/>
          </a:bodyPr>
          <a:lstStyle/>
          <a:p>
            <a:r>
              <a:rPr lang="en-US"/>
              <a:t>Student led organization</a:t>
            </a:r>
          </a:p>
          <a:p>
            <a:r>
              <a:rPr lang="en-US"/>
              <a:t>Competitions</a:t>
            </a:r>
          </a:p>
          <a:p>
            <a:pPr lvl="1"/>
            <a:r>
              <a:rPr lang="en-US"/>
              <a:t>District, State, Nationals</a:t>
            </a:r>
          </a:p>
          <a:p>
            <a:r>
              <a:rPr lang="en-US"/>
              <a:t>Field Trips</a:t>
            </a:r>
          </a:p>
          <a:p>
            <a:r>
              <a:rPr lang="en-US"/>
              <a:t>Fall Motivational Rally</a:t>
            </a:r>
          </a:p>
          <a:p>
            <a:r>
              <a:rPr lang="en-US"/>
              <a:t>Community Service</a:t>
            </a:r>
          </a:p>
          <a:p>
            <a:r>
              <a:rPr lang="en-US"/>
              <a:t>Guest Speakers</a:t>
            </a:r>
          </a:p>
          <a:p>
            <a:r>
              <a:rPr lang="en-US"/>
              <a:t>Fundraising</a:t>
            </a:r>
          </a:p>
          <a:p>
            <a:r>
              <a:rPr lang="en-US"/>
              <a:t>GOLF TOURNAMENT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For more info: </a:t>
            </a:r>
          </a:p>
          <a:p>
            <a:pPr marL="0" indent="0">
              <a:buNone/>
            </a:pPr>
            <a:r>
              <a:rPr lang="en-US" u="sng">
                <a:hlinkClick r:id="rId2"/>
              </a:rPr>
              <a:t>osceolafbla.weebly.com/</a:t>
            </a:r>
            <a:endParaRPr lang="en-US"/>
          </a:p>
          <a:p>
            <a:pPr marL="0" indent="0">
              <a:buFont typeface="Wingdings 2"/>
              <a:buNone/>
            </a:pPr>
            <a:r>
              <a:rPr lang="en-US"/>
              <a:t>&amp;  </a:t>
            </a:r>
            <a:r>
              <a:rPr lang="en-US">
                <a:hlinkClick r:id="rId3"/>
              </a:rPr>
              <a:t>www.fbla-pbl.org</a:t>
            </a:r>
            <a:r>
              <a:rPr lang="en-US"/>
              <a:t> </a:t>
            </a:r>
          </a:p>
        </p:txBody>
      </p:sp>
      <p:pic>
        <p:nvPicPr>
          <p:cNvPr id="10242" name="Picture 2" descr="http://www.garrison.k12.nd.us/fbla/files/2012/08/FBLALOGO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903" y1="36559" x2="22222" y2="62366"/>
                        <a14:foregroundMark x1="38889" y1="74731" x2="91319" y2="76882"/>
                        <a14:foregroundMark x1="80903" y1="62903" x2="81597" y2="930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46416"/>
            <a:ext cx="1724891" cy="1113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Thompsoncou\Pictures\FBLA 14-15\Golf Tournament\IMG_126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1" t="14106" r="21408"/>
          <a:stretch/>
        </p:blipFill>
        <p:spPr bwMode="auto">
          <a:xfrm>
            <a:off x="6889831" y="2438400"/>
            <a:ext cx="2070626" cy="23200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" name="Picture 4" descr="C:\Users\Thompsoncou\Pictures\FBLA 14-15\FBLA beach clean up\20141025_1045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298984"/>
            <a:ext cx="2819400" cy="15859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" name="Picture 5" descr="C:\Users\Thompsoncou\Pictures\FBLA 14-15\district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297" y="4356711"/>
            <a:ext cx="2501543" cy="1876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3" name="Picture 4" descr="https://lh3.googleusercontent.com/xH5CSJ4o75Cxkuzi_NLRDyR4AI7gpi7i7jTxxFGeFFCoskfRY-StcIUqyTQNnVwuDXFxGhNUlwZRU0zYSqA9x8bOYB_fW4HuP-4wKW3Hoo0KBLDoQ4drHziQgLn-YzinBj2mBqVbbsrKwTyA-Xve7eKVTwNyl-Z7B6-qccmSKbHXUSmF-7FOiXJ6Zf-SliDTWKmeXTjvg6w8uo_2iG77NurOGEEF4NXJ8Jk5UsHWqmzYIXr6rXb_dpUClsAfOPSA8QiuCac1SkaYDOdt-aWy0-d0uOCdli-1nWmFx2W0PbaXPXeCHCSFddKM7BUqGok49-BfvnvEdNKg_yrEkNRxs4X1bu7tDu9GBIzrOMxSWfbE6Sm5wLKNlNjzH0jv0pdzdDkas6cPR0ioJpfA_JFF9eMGboAubV_n8Lg4H2PBzHAaDSEaHoOnA2FVCkRYlW5ASaCXc7Zi1MNtzjB5Aq9aQLcXCvYI5rphMvFlql4AxzdH1S72oqJPql4ke6buk9HLvfPMRPbiFnI5A_Khmx-A-eDfyUcMaVUtn2ioE74ItnM0JLdvzoT7RW1yabUD2czDvwXo8ul9gSvOS_h6oY4yfmvSAKw8OZFoPXiBqs6ZGUMKYOl1fK_WkOitAdLUixo=w1679-h944-no">
            <a:extLst>
              <a:ext uri="{FF2B5EF4-FFF2-40B4-BE49-F238E27FC236}">
                <a16:creationId xmlns:a16="http://schemas.microsoft.com/office/drawing/2014/main" id="{AD0AFDEC-9F58-4C8C-A8B2-436EB80B7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5528" r="13333" b="2563"/>
          <a:stretch/>
        </p:blipFill>
        <p:spPr bwMode="auto">
          <a:xfrm>
            <a:off x="4930352" y="1667310"/>
            <a:ext cx="2387890" cy="15421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00994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National Winners!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21194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/>
              <a:t>National Winners 2013 – Anaheim, CA</a:t>
            </a:r>
          </a:p>
          <a:p>
            <a:pPr lvl="1"/>
            <a:r>
              <a:rPr lang="en-US" sz="1100"/>
              <a:t>1st place – Matt Cortez – Desktop Application Programming</a:t>
            </a:r>
          </a:p>
          <a:p>
            <a:pPr lvl="1"/>
            <a:r>
              <a:rPr lang="en-US" sz="1100"/>
              <a:t>3rd Place – Matt Cortez – Microsoft Word Expert</a:t>
            </a:r>
          </a:p>
          <a:p>
            <a:pPr lvl="1"/>
            <a:r>
              <a:rPr lang="en-US" sz="1100"/>
              <a:t>5th Place – Ashley </a:t>
            </a:r>
            <a:r>
              <a:rPr lang="en-US" sz="1100" err="1"/>
              <a:t>Machie</a:t>
            </a:r>
            <a:r>
              <a:rPr lang="en-US" sz="1100"/>
              <a:t> – Microsoft Office Excel</a:t>
            </a:r>
          </a:p>
          <a:p>
            <a:r>
              <a:rPr lang="en-US" sz="1800"/>
              <a:t>National Winners 2014 – Nashville, TN</a:t>
            </a:r>
          </a:p>
          <a:p>
            <a:pPr lvl="1"/>
            <a:r>
              <a:rPr lang="en-US" sz="1100"/>
              <a:t>3</a:t>
            </a:r>
            <a:r>
              <a:rPr lang="en-US" sz="1100" baseline="30000"/>
              <a:t>rd</a:t>
            </a:r>
            <a:r>
              <a:rPr lang="en-US" sz="1100"/>
              <a:t> place – Connor Hill – Database Design and Application</a:t>
            </a:r>
          </a:p>
          <a:p>
            <a:pPr lvl="1"/>
            <a:r>
              <a:rPr lang="en-US" sz="1100"/>
              <a:t>7</a:t>
            </a:r>
            <a:r>
              <a:rPr lang="en-US" sz="1100" baseline="30000"/>
              <a:t>th</a:t>
            </a:r>
            <a:r>
              <a:rPr lang="en-US" sz="1100"/>
              <a:t> Place – Sam Rankin – Desktop Application Programming</a:t>
            </a:r>
          </a:p>
          <a:p>
            <a:r>
              <a:rPr lang="en-US" sz="1800"/>
              <a:t>National Winners 2015 – Chicago, IL</a:t>
            </a:r>
          </a:p>
          <a:p>
            <a:pPr lvl="1"/>
            <a:r>
              <a:rPr lang="en-US" sz="1100"/>
              <a:t>3</a:t>
            </a:r>
            <a:r>
              <a:rPr lang="en-US" sz="1100" baseline="30000"/>
              <a:t>rd</a:t>
            </a:r>
            <a:r>
              <a:rPr lang="en-US" sz="1100"/>
              <a:t> Place – Connor Hill, Kailey White - Digital Design &amp; Promotion </a:t>
            </a:r>
          </a:p>
          <a:p>
            <a:pPr lvl="1"/>
            <a:r>
              <a:rPr lang="en-US" sz="1100"/>
              <a:t>9</a:t>
            </a:r>
            <a:r>
              <a:rPr lang="en-US" sz="1100" baseline="30000"/>
              <a:t>th</a:t>
            </a:r>
            <a:r>
              <a:rPr lang="en-US" sz="1100"/>
              <a:t> Place – </a:t>
            </a:r>
            <a:r>
              <a:rPr lang="en-US" sz="1100" err="1"/>
              <a:t>Furkan</a:t>
            </a:r>
            <a:r>
              <a:rPr lang="en-US" sz="1100"/>
              <a:t> </a:t>
            </a:r>
            <a:r>
              <a:rPr lang="en-US" sz="1100" err="1"/>
              <a:t>Memon</a:t>
            </a:r>
            <a:r>
              <a:rPr lang="en-US" sz="1100"/>
              <a:t>, Savannah Bedillion, Jonathan Moreno – Digital Video</a:t>
            </a:r>
          </a:p>
          <a:p>
            <a:r>
              <a:rPr lang="en-US" sz="1800"/>
              <a:t>National Winners 2018 – Baltimore, MD</a:t>
            </a:r>
          </a:p>
          <a:p>
            <a:pPr lvl="1"/>
            <a:r>
              <a:rPr lang="en-US" sz="1100"/>
              <a:t>2</a:t>
            </a:r>
            <a:r>
              <a:rPr lang="en-US" sz="1100" baseline="30000"/>
              <a:t>nd</a:t>
            </a:r>
            <a:r>
              <a:rPr lang="en-US" sz="1100"/>
              <a:t> place – Mackenzie Moreno – Sales Presentation</a:t>
            </a:r>
          </a:p>
          <a:p>
            <a:pPr lvl="1"/>
            <a:r>
              <a:rPr lang="en-US" sz="1100"/>
              <a:t>3</a:t>
            </a:r>
            <a:r>
              <a:rPr lang="en-US" sz="1100" baseline="30000"/>
              <a:t>rd</a:t>
            </a:r>
            <a:r>
              <a:rPr lang="en-US" sz="1100"/>
              <a:t> Place – AJ Heflin, Wyatt Morris, Adriana Hansen – Web Development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55" y="4883005"/>
            <a:ext cx="2500313" cy="14081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Thompsoncou\Pictures\FBLA13-14\IMG_38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79"/>
          <a:stretch/>
        </p:blipFill>
        <p:spPr bwMode="auto">
          <a:xfrm>
            <a:off x="6046644" y="4906580"/>
            <a:ext cx="2438400" cy="1360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8" name="Picture 2" descr="https://lh3.googleusercontent.com/1MQ7ozrYX5G5nL1DUx9mOOvjITLxwZAVW-hTWtJZ79E7rr3G7rNaTDSTESSBykmmzeucrQxuZUdSBy5x_IUBjV61BDj7si_uKvC4BKumcK5-sBrC-1SqJxIVIwm6QUXlQr5HJhvJ-0TUhbsf1iLaD_Yzde5F43aSkt1LUDafSlEGGtDoJp6BFGI8Okvox8pifVeGJh7LglqH1sn_Yd4ULflvejyAnVE6Q-Rv8PL4o0dLeBtbg9xCpF6GqCTik4wrjI978u0E225BLMrYZCrfkP4ipFUCEoTBwT3jpGY_Xnva_3KRC6fd1r0m_A49-EnSd4r60lG6J_XZ2kn62LAc4dAp-Qdoy7y-0ke2A5kXqwa_229fPqzPcc041sJK8M--BVnPn-5q4V0z47S7pE4WaB7TdOCuVvFLjPdyqSA_uOPjnZoFiTzZByZRdyUYYZUv5wWMWg-yEqFLPA310n_F0WL2PnhyvxMC30JiEjg2wi4xyMu5dEISO85p1-aG1tcyCX6BdIU5JgVK-WZ_77JjzcOzGqYm895gbfjBNLaTOJomSNwUie3RIRHMUvAvEzBWrhLTVFruiVZIhxgg1e7rukl4pUCaSRnr15eVsxxmHpE8CeQ-2brGryk5QbYSxqw=w1679-h944-no">
            <a:extLst>
              <a:ext uri="{FF2B5EF4-FFF2-40B4-BE49-F238E27FC236}">
                <a16:creationId xmlns:a16="http://schemas.microsoft.com/office/drawing/2014/main" id="{8385E091-FF72-434C-8756-16B76F3BF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55" t="7213" r="10798"/>
          <a:stretch/>
        </p:blipFill>
        <p:spPr bwMode="auto">
          <a:xfrm>
            <a:off x="658956" y="4930153"/>
            <a:ext cx="2221624" cy="13609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9" name="Picture 2" descr="https://lh3.googleusercontent.com/freX55r7yDKyskgW0B2cRMnElBbGuYpi4I4hEkpoOrYq7SpiESqzZV7ffreBwYKOZIAcumx1mo64q0GZFXjSFL6vhkiev4fiy58E2FF-8knEBynKz3UmtHq5TBmUUituLHGRqrAIGxGGNp9M9xr5KFp-GaU84FyIwv68KIEJe5c4WmbS5ROOReb8bKV7iHv0i26da-kJYNWHV6u_qUahjAt_3_ycqOYMNEQEavScWxFkHsyiimXkU4q5nCJ9rfS9GRbqHZtqfSoq3B8UU1aGK6Dtn1lQUX7NlDF-NHPSYASQj5L7BEt8jlUMlzFr3BlyfY-2byXl3hBBSXCEJADSkWS-MaLXr3qVx-DDcGSvawz4Cz60X5RqVz_DNzfO_gWxdi5QO4XF75XIH2IhG2fTxvB8QVN1s7epAMn_uBxKTnrWxAWFHSvSYxjjj-prPQLZcSwDqKNztL3IxAxJxDZHiJ_-IdmtUrwcR00VNV9troHyrPt4J0OyPbxRnd-aCwYtbnZovs3G_2UkHzHRDx9Xc3dLrPxqcKw-R2RQztutbt8jHVlzNZSaO6QXv5Lnhw2RfcKxb4PB8hM05NfUVJmVTYjmNWWmYfTVnwb_rBMo-JQrIbp4ej48jReZr5B8miA=w531-h944-no">
            <a:extLst>
              <a:ext uri="{FF2B5EF4-FFF2-40B4-BE49-F238E27FC236}">
                <a16:creationId xmlns:a16="http://schemas.microsoft.com/office/drawing/2014/main" id="{1D691231-22C8-460C-8007-B0709E7F73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90" b="22221"/>
          <a:stretch/>
        </p:blipFill>
        <p:spPr bwMode="auto">
          <a:xfrm>
            <a:off x="6477000" y="1600200"/>
            <a:ext cx="2366944" cy="20571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A93EC96-9EB8-4A45-BF5A-FF698B0C23A7}"/>
              </a:ext>
            </a:extLst>
          </p:cNvPr>
          <p:cNvSpPr txBox="1"/>
          <p:nvPr/>
        </p:nvSpPr>
        <p:spPr>
          <a:xfrm>
            <a:off x="658956" y="6144925"/>
            <a:ext cx="7826088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n w="6350">
                  <a:solidFill>
                    <a:srgbClr val="FF0000">
                      <a:shade val="43000"/>
                    </a:srgbClr>
                  </a:solidFill>
                </a:ln>
                <a:solidFill>
                  <a:srgbClr val="FF0000">
                    <a:tint val="83000"/>
                    <a:satMod val="150000"/>
                  </a:srgb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Bebas" pitchFamily="2" charset="0"/>
              </a:rPr>
              <a:t>Nationals 2020 – salt  lake  city! </a:t>
            </a:r>
            <a:endParaRPr lang="en-US" sz="3200" dirty="0">
              <a:latin typeface="Beba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260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D826-6AD0-4D46-9887-56E6662E3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MORE Clubs &amp; Opportunities!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E9D2E-5168-4102-A336-B91F01B7F7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NTHS</a:t>
            </a:r>
          </a:p>
          <a:p>
            <a:pPr marL="0" indent="0" algn="ctr">
              <a:buNone/>
            </a:pPr>
            <a:r>
              <a:rPr lang="en-US" sz="4400" dirty="0"/>
              <a:t>Computer Science Club</a:t>
            </a:r>
          </a:p>
          <a:p>
            <a:pPr marL="0" indent="0" algn="ctr">
              <a:buNone/>
            </a:pPr>
            <a:r>
              <a:rPr lang="en-US" sz="4400" dirty="0"/>
              <a:t>Next Generation Tech Competition</a:t>
            </a:r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B57A204-8DE2-4DA6-B5DC-0B953A597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91" y="1079525"/>
            <a:ext cx="2206384" cy="1600200"/>
          </a:xfrm>
          <a:prstGeom prst="rect">
            <a:avLst/>
          </a:prstGeom>
        </p:spPr>
      </p:pic>
      <p:pic>
        <p:nvPicPr>
          <p:cNvPr id="2050" name="Picture 2" descr="Image result for deca logo">
            <a:extLst>
              <a:ext uri="{FF2B5EF4-FFF2-40B4-BE49-F238E27FC236}">
                <a16:creationId xmlns:a16="http://schemas.microsoft.com/office/drawing/2014/main" id="{1012DC77-058D-491E-BBA0-3145B5DFF2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85" b="25757"/>
          <a:stretch/>
        </p:blipFill>
        <p:spPr bwMode="auto">
          <a:xfrm>
            <a:off x="7014586" y="1475714"/>
            <a:ext cx="1857375" cy="82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inellas Education">
            <a:extLst>
              <a:ext uri="{FF2B5EF4-FFF2-40B4-BE49-F238E27FC236}">
                <a16:creationId xmlns:a16="http://schemas.microsoft.com/office/drawing/2014/main" id="{23682883-70FA-4E7C-9345-BDE21E311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5755378"/>
            <a:ext cx="4572000" cy="1129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690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Even MORE!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Travel opportunities – NYC, California</a:t>
            </a:r>
          </a:p>
          <a:p>
            <a:pPr lvl="1"/>
            <a:r>
              <a:rPr lang="en-US" sz="2000" dirty="0"/>
              <a:t>Each year Juniors/Seniors in CTED are invited on a business/technology related field trip! </a:t>
            </a:r>
          </a:p>
        </p:txBody>
      </p:sp>
      <p:pic>
        <p:nvPicPr>
          <p:cNvPr id="1026" name="Picture 2" descr="Image result for nyc c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69" y="3045368"/>
            <a:ext cx="3574663" cy="2371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  <p:pic>
        <p:nvPicPr>
          <p:cNvPr id="1028" name="Picture 4" descr="Image result for san francisco cit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045369"/>
            <a:ext cx="4079485" cy="23715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1261446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4648200" y="1874520"/>
            <a:ext cx="4038600" cy="45259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Mr. Jerry Eeten</a:t>
            </a:r>
          </a:p>
          <a:p>
            <a:pPr lvl="1"/>
            <a:r>
              <a:rPr lang="EN-US" dirty="0">
                <a:hlinkClick r:id="rId2"/>
              </a:rPr>
              <a:t>Eetenje@pcsb.org</a:t>
            </a:r>
          </a:p>
          <a:p>
            <a:pPr lvl="1"/>
            <a:r>
              <a:rPr lang="EN-US" dirty="0"/>
              <a:t>Sports Marketing and Entertainment Management</a:t>
            </a:r>
            <a:endParaRPr lang="en-US" dirty="0"/>
          </a:p>
          <a:p>
            <a:pPr lvl="1"/>
            <a:r>
              <a:rPr lang="en-US" dirty="0"/>
              <a:t>OJT/DCT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Mr. Jack Mattheus</a:t>
            </a:r>
          </a:p>
          <a:p>
            <a:pPr lvl="1"/>
            <a:r>
              <a:rPr lang="EN-US" dirty="0">
                <a:hlinkClick r:id="rId3"/>
              </a:rPr>
              <a:t>mattheusw@pcsb.org</a:t>
            </a:r>
            <a:endParaRPr lang="EN-US" dirty="0"/>
          </a:p>
          <a:p>
            <a:pPr lvl="1"/>
            <a:r>
              <a:rPr lang="EN-US" dirty="0"/>
              <a:t>Cyber Security</a:t>
            </a:r>
          </a:p>
          <a:p>
            <a:pPr lvl="1"/>
            <a:r>
              <a:rPr lang="en-US" dirty="0"/>
              <a:t>Programming</a:t>
            </a:r>
          </a:p>
          <a:p>
            <a:pPr lvl="1"/>
            <a:r>
              <a:rPr lang="en-US" dirty="0"/>
              <a:t>AP Comp Sci</a:t>
            </a:r>
            <a:endParaRPr lang="EN-US" dirty="0"/>
          </a:p>
          <a:p>
            <a:pPr lvl="1"/>
            <a:r>
              <a:rPr lang="en-US" dirty="0"/>
              <a:t>Computer Science Club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Mr. </a:t>
            </a:r>
            <a:r>
              <a:rPr lang="en-US" dirty="0"/>
              <a:t>Christopher Drake</a:t>
            </a:r>
            <a:endParaRPr lang="EN-US" dirty="0"/>
          </a:p>
          <a:p>
            <a:pPr lvl="1"/>
            <a:r>
              <a:rPr lang="en-US" dirty="0">
                <a:hlinkClick r:id="rId4"/>
              </a:rPr>
              <a:t>DrakeChr</a:t>
            </a:r>
            <a:r>
              <a:rPr lang="EN-US" dirty="0">
                <a:hlinkClick r:id="rId4"/>
              </a:rPr>
              <a:t>@pcsb.org</a:t>
            </a:r>
            <a:endParaRPr lang="EN-US" dirty="0"/>
          </a:p>
          <a:p>
            <a:pPr lvl="1"/>
            <a:r>
              <a:rPr lang="en-US" dirty="0"/>
              <a:t>DIT</a:t>
            </a:r>
          </a:p>
          <a:p>
            <a:pPr lvl="1"/>
            <a:r>
              <a:rPr lang="en-US" dirty="0"/>
              <a:t>Business Management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365760" y="1874520"/>
            <a:ext cx="4041648" cy="45262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Mrs. Courtney Thompson</a:t>
            </a:r>
          </a:p>
          <a:p>
            <a:pPr lvl="1"/>
            <a:r>
              <a:rPr lang="en-US" dirty="0">
                <a:hlinkClick r:id="rId5"/>
              </a:rPr>
              <a:t>thompsoncou@pcsb.org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DIT</a:t>
            </a:r>
          </a:p>
          <a:p>
            <a:pPr lvl="1"/>
            <a:r>
              <a:rPr lang="en-US" dirty="0"/>
              <a:t>Digital Design</a:t>
            </a:r>
          </a:p>
          <a:p>
            <a:pPr lvl="1"/>
            <a:r>
              <a:rPr lang="en-US" dirty="0"/>
              <a:t>Web Design</a:t>
            </a:r>
          </a:p>
          <a:p>
            <a:pPr lvl="1"/>
            <a:r>
              <a:rPr lang="en-US" dirty="0"/>
              <a:t>FBLA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Mrs. Debbie Rein</a:t>
            </a:r>
          </a:p>
          <a:p>
            <a:pPr lvl="1"/>
            <a:r>
              <a:rPr lang="EN-US" dirty="0">
                <a:hlinkClick r:id="rId6"/>
              </a:rPr>
              <a:t>reind@pcsb.org</a:t>
            </a:r>
            <a:endParaRPr lang="EN-US" dirty="0"/>
          </a:p>
          <a:p>
            <a:pPr lvl="1"/>
            <a:r>
              <a:rPr lang="EN-US" dirty="0"/>
              <a:t>Digital Video Production</a:t>
            </a:r>
          </a:p>
          <a:p>
            <a:pPr lvl="1"/>
            <a:r>
              <a:rPr lang="EN-US" dirty="0"/>
              <a:t>Student Television Network</a:t>
            </a:r>
            <a:endParaRPr lang="en-US" dirty="0"/>
          </a:p>
          <a:p>
            <a:pPr lvl="1"/>
            <a:r>
              <a:rPr lang="en-US" dirty="0"/>
              <a:t>DIT</a:t>
            </a:r>
          </a:p>
          <a:p>
            <a:pPr lvl="1"/>
            <a:r>
              <a:rPr lang="en-US" dirty="0"/>
              <a:t>NTHS</a:t>
            </a:r>
          </a:p>
          <a:p>
            <a:pPr lvl="1"/>
            <a:r>
              <a:rPr lang="en-US" dirty="0"/>
              <a:t>TAs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132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an Academy?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CAPE ACT</a:t>
            </a:r>
          </a:p>
          <a:p>
            <a:pPr lvl="1"/>
            <a:r>
              <a:rPr lang="en-US"/>
              <a:t>Career and Professional Education Act</a:t>
            </a:r>
          </a:p>
          <a:p>
            <a:r>
              <a:rPr lang="en-US"/>
              <a:t>Allows for funding for CTAE Programs</a:t>
            </a:r>
          </a:p>
          <a:p>
            <a:r>
              <a:rPr lang="en-US"/>
              <a:t>Requires:</a:t>
            </a:r>
          </a:p>
          <a:p>
            <a:pPr lvl="1"/>
            <a:r>
              <a:rPr lang="en-US"/>
              <a:t>Pathways aligned with local industry</a:t>
            </a:r>
          </a:p>
          <a:p>
            <a:pPr lvl="1"/>
            <a:r>
              <a:rPr lang="en-US"/>
              <a:t>Industry Certifications</a:t>
            </a:r>
          </a:p>
          <a:p>
            <a:pPr lvl="1"/>
            <a:r>
              <a:rPr lang="en-US"/>
              <a:t>Advisory Board</a:t>
            </a:r>
          </a:p>
          <a:p>
            <a:pPr lvl="1"/>
            <a:endParaRPr lang="en-US" b="1"/>
          </a:p>
          <a:p>
            <a:pPr marL="57150" indent="0" algn="ctr">
              <a:buNone/>
            </a:pPr>
            <a:r>
              <a:rPr lang="en-US" sz="2000" b="1" i="1"/>
              <a:t>“The Florida Career and Professional Education Act was created to provide a statewide planning partnership between business and education communities, to expand and retain high-value industry, and sustain a vibrant state economy.”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91" b="17135"/>
          <a:stretch/>
        </p:blipFill>
        <p:spPr>
          <a:xfrm>
            <a:off x="6400800" y="1618528"/>
            <a:ext cx="2209800" cy="2321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33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Advisory Board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Advisory Board Goals:</a:t>
            </a:r>
          </a:p>
          <a:p>
            <a:pPr lvl="1"/>
            <a:r>
              <a:rPr lang="en-US" sz="1800"/>
              <a:t>Advise c.TED throughout the year helping align courses with industry standards, expectations, and protocols</a:t>
            </a:r>
          </a:p>
          <a:p>
            <a:pPr lvl="1"/>
            <a:r>
              <a:rPr lang="en-US" sz="1800"/>
              <a:t>Provide opportunities for students in work-based learning</a:t>
            </a:r>
          </a:p>
          <a:p>
            <a:pPr lvl="1"/>
            <a:r>
              <a:rPr lang="en-US" sz="1800"/>
              <a:t>Assist in FBLA and other various related c.TED events throughout the year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Meets 6 times a year</a:t>
            </a:r>
          </a:p>
          <a:p>
            <a:pPr lvl="1"/>
            <a:endParaRPr lang="en-US" dirty="0"/>
          </a:p>
          <a:p>
            <a:r>
              <a:rPr lang="en-US" dirty="0"/>
              <a:t>Comprised of:</a:t>
            </a:r>
          </a:p>
          <a:p>
            <a:pPr lvl="1"/>
            <a:r>
              <a:rPr lang="en-US" dirty="0"/>
              <a:t>Industry representatives</a:t>
            </a:r>
          </a:p>
          <a:p>
            <a:pPr lvl="1"/>
            <a:r>
              <a:rPr lang="en-US" dirty="0"/>
              <a:t>College professors</a:t>
            </a:r>
          </a:p>
          <a:p>
            <a:pPr lvl="1"/>
            <a:r>
              <a:rPr lang="en-US" dirty="0"/>
              <a:t>OFHS teachers</a:t>
            </a:r>
          </a:p>
          <a:p>
            <a:pPr lvl="1"/>
            <a:r>
              <a:rPr lang="en-US" dirty="0"/>
              <a:t>Administrators</a:t>
            </a:r>
          </a:p>
          <a:p>
            <a:pPr lvl="1"/>
            <a:r>
              <a:rPr lang="en-US" dirty="0"/>
              <a:t>Parents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2533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Pathways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15345"/>
            <a:ext cx="8229600" cy="1110818"/>
          </a:xfrm>
        </p:spPr>
        <p:txBody>
          <a:bodyPr>
            <a:normAutofit fontScale="92500" lnSpcReduction="20000"/>
          </a:bodyPr>
          <a:lstStyle/>
          <a:p>
            <a:endParaRPr lang="en-US"/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0" indent="0" algn="ctr">
              <a:buNone/>
            </a:pPr>
            <a:r>
              <a:rPr lang="en-US"/>
              <a:t>**Pre-requisite – Digital Information Technology**</a:t>
            </a:r>
          </a:p>
          <a:p>
            <a:pPr marL="457200" indent="-457200">
              <a:buFont typeface="+mj-lt"/>
              <a:buAutoNum type="arabicPeriod"/>
            </a:pPr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AE1AD965-BAB7-4537-81BE-0ACE47574F9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85946802"/>
              </p:ext>
            </p:extLst>
          </p:nvPr>
        </p:nvGraphicFramePr>
        <p:xfrm>
          <a:off x="332509" y="1376218"/>
          <a:ext cx="8506691" cy="43579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4064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AB015-788F-4607-B95D-EBC151EE7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Other Courses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7B2060-D541-4D1C-9204-DA689E98A2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397C583-C200-4CC4-8F51-95B46871B2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65329093"/>
              </p:ext>
            </p:extLst>
          </p:nvPr>
        </p:nvGraphicFramePr>
        <p:xfrm>
          <a:off x="203200" y="1801091"/>
          <a:ext cx="8783782" cy="355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588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Information Technology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3789"/>
            <a:ext cx="4038600" cy="4525963"/>
          </a:xfrm>
        </p:spPr>
        <p:txBody>
          <a:bodyPr/>
          <a:lstStyle/>
          <a:p>
            <a:r>
              <a:rPr lang="en-US"/>
              <a:t>Presentations</a:t>
            </a:r>
          </a:p>
          <a:p>
            <a:r>
              <a:rPr lang="en-US"/>
              <a:t>Career Exploration</a:t>
            </a:r>
          </a:p>
          <a:p>
            <a:r>
              <a:rPr lang="en-US"/>
              <a:t>Resumes/Cover Letters</a:t>
            </a:r>
          </a:p>
          <a:p>
            <a:r>
              <a:rPr lang="en-US"/>
              <a:t>Business Documents</a:t>
            </a:r>
          </a:p>
          <a:p>
            <a:r>
              <a:rPr lang="en-US"/>
              <a:t>Soft Skills</a:t>
            </a:r>
          </a:p>
          <a:p>
            <a:r>
              <a:rPr lang="en-US"/>
              <a:t>Professional Dress</a:t>
            </a:r>
          </a:p>
          <a:p>
            <a:r>
              <a:rPr lang="en-US"/>
              <a:t>A little bit of:</a:t>
            </a:r>
          </a:p>
          <a:p>
            <a:pPr lvl="1"/>
            <a:r>
              <a:rPr lang="en-US"/>
              <a:t>Web design</a:t>
            </a:r>
          </a:p>
          <a:p>
            <a:pPr lvl="1"/>
            <a:r>
              <a:rPr lang="en-US"/>
              <a:t>Graphic Design</a:t>
            </a:r>
          </a:p>
          <a:p>
            <a:pPr lvl="1"/>
            <a:r>
              <a:rPr lang="en-US"/>
              <a:t>Networking/Computer Science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89193C-80E1-4420-9D48-81CD5C39B153}"/>
              </a:ext>
            </a:extLst>
          </p:cNvPr>
          <p:cNvSpPr txBox="1"/>
          <p:nvPr/>
        </p:nvSpPr>
        <p:spPr>
          <a:xfrm>
            <a:off x="369131" y="1923789"/>
            <a:ext cx="4126670" cy="440120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PREPARE 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STUDENTS  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FOR THE WORLD OF WORK   WITH HIRABLE SKILLS!</a:t>
            </a:r>
          </a:p>
          <a:p>
            <a:pPr algn="ctr"/>
            <a:endParaRPr lang="en-US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FOR CAREERS 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THAT DON’T 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  <a:latin typeface="Arial Black" panose="020B0A04020102020204" pitchFamily="34" charset="0"/>
              </a:rPr>
              <a:t>EXIST YET!</a:t>
            </a:r>
          </a:p>
        </p:txBody>
      </p:sp>
    </p:spTree>
    <p:extLst>
      <p:ext uri="{BB962C8B-B14F-4D97-AF65-F5344CB8AC3E}">
        <p14:creationId xmlns:p14="http://schemas.microsoft.com/office/powerpoint/2010/main" val="30175015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67B62-0C97-4D97-9E65-358DC0D1D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Industry Certifications</a:t>
            </a:r>
          </a:p>
        </p:txBody>
      </p:sp>
      <p:pic>
        <p:nvPicPr>
          <p:cNvPr id="5" name="Picture 2" descr="Image result for microsoft word industry certification badge">
            <a:extLst>
              <a:ext uri="{FF2B5EF4-FFF2-40B4-BE49-F238E27FC236}">
                <a16:creationId xmlns:a16="http://schemas.microsoft.com/office/drawing/2014/main" id="{2AA48539-E24D-4840-8E39-A3352028B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60" y="2061096"/>
            <a:ext cx="7165109" cy="469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http://www.iprovit.com/wp-content/uploads/2012/06/Microsoft-Office-Logo.png">
            <a:extLst>
              <a:ext uri="{FF2B5EF4-FFF2-40B4-BE49-F238E27FC236}">
                <a16:creationId xmlns:a16="http://schemas.microsoft.com/office/drawing/2014/main" id="{B21256B4-A0E9-41E6-95EC-E88E31F48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0" y="171739"/>
            <a:ext cx="1911017" cy="69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9385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D3D43-8B3E-4611-BC28-B4B4CA3E1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Digital Information Technology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C86F295-BDB5-4D70-BBB1-1FF6174FC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15223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sz="3200">
              <a:solidFill>
                <a:srgbClr val="FF0000"/>
              </a:solidFill>
              <a:latin typeface="Bebas" pitchFamily="2" charset="0"/>
            </a:endParaRPr>
          </a:p>
          <a:p>
            <a:pPr marL="0" indent="0" algn="ctr">
              <a:buNone/>
            </a:pPr>
            <a:r>
              <a:rPr lang="en-US" sz="3200">
                <a:solidFill>
                  <a:srgbClr val="FF0000"/>
                </a:solidFill>
                <a:latin typeface="Bebas" pitchFamily="2" charset="0"/>
              </a:rPr>
              <a:t>Meets    Graduation     Requirements: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4DE3A8A-8CBD-4485-9ACF-FA87448E05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9218663"/>
              </p:ext>
            </p:extLst>
          </p:nvPr>
        </p:nvGraphicFramePr>
        <p:xfrm>
          <a:off x="0" y="2752437"/>
          <a:ext cx="9144000" cy="25053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65DBED27-996F-4921-BC4E-F9D49B8AA109}"/>
              </a:ext>
            </a:extLst>
          </p:cNvPr>
          <p:cNvSpPr txBox="1"/>
          <p:nvPr/>
        </p:nvSpPr>
        <p:spPr>
          <a:xfrm>
            <a:off x="0" y="5043055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*Must Pass  Bundle Certification – Word, Excel, PowerPoint*</a:t>
            </a:r>
          </a:p>
        </p:txBody>
      </p:sp>
    </p:spTree>
    <p:extLst>
      <p:ext uri="{BB962C8B-B14F-4D97-AF65-F5344CB8AC3E}">
        <p14:creationId xmlns:p14="http://schemas.microsoft.com/office/powerpoint/2010/main" val="401215006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udent_Groups xmlns="8bb283a8-fd63-438b-8754-256338404361">
      <UserInfo>
        <DisplayName/>
        <AccountId xsi:nil="true"/>
        <AccountType/>
      </UserInfo>
    </Student_Groups>
    <Self_Registration_Enabled xmlns="8bb283a8-fd63-438b-8754-256338404361" xsi:nil="true"/>
    <Is_Collaboration_Space_Locked xmlns="8bb283a8-fd63-438b-8754-256338404361" xsi:nil="true"/>
    <Invited_Teachers xmlns="8bb283a8-fd63-438b-8754-256338404361" xsi:nil="true"/>
    <CultureName xmlns="8bb283a8-fd63-438b-8754-256338404361" xsi:nil="true"/>
    <Has_Teacher_Only_SectionGroup xmlns="8bb283a8-fd63-438b-8754-256338404361" xsi:nil="true"/>
    <Invited_Students xmlns="8bb283a8-fd63-438b-8754-256338404361" xsi:nil="true"/>
    <FolderType xmlns="8bb283a8-fd63-438b-8754-256338404361" xsi:nil="true"/>
    <Teachers xmlns="8bb283a8-fd63-438b-8754-256338404361">
      <UserInfo>
        <DisplayName/>
        <AccountId xsi:nil="true"/>
        <AccountType/>
      </UserInfo>
    </Teachers>
    <DefaultSectionNames xmlns="8bb283a8-fd63-438b-8754-256338404361" xsi:nil="true"/>
    <Owner xmlns="8bb283a8-fd63-438b-8754-256338404361">
      <UserInfo>
        <DisplayName/>
        <AccountId xsi:nil="true"/>
        <AccountType/>
      </UserInfo>
    </Owner>
    <Students xmlns="8bb283a8-fd63-438b-8754-256338404361">
      <UserInfo>
        <DisplayName/>
        <AccountId xsi:nil="true"/>
        <AccountType/>
      </UserInfo>
    </Students>
    <Self_Registration_Enabled0 xmlns="8bb283a8-fd63-438b-8754-256338404361" xsi:nil="true"/>
    <AppVersion xmlns="8bb283a8-fd63-438b-8754-256338404361" xsi:nil="true"/>
    <NotebookType xmlns="8bb283a8-fd63-438b-8754-256338404361" xsi:nil="true"/>
    <Templates xmlns="8bb283a8-fd63-438b-8754-25633840436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5BFB3718831B45A9EA8BAF742C9AFC" ma:contentTypeVersion="29" ma:contentTypeDescription="Create a new document." ma:contentTypeScope="" ma:versionID="dcb5ea3c49ebbb3671c04bd31ff7069e">
  <xsd:schema xmlns:xsd="http://www.w3.org/2001/XMLSchema" xmlns:xs="http://www.w3.org/2001/XMLSchema" xmlns:p="http://schemas.microsoft.com/office/2006/metadata/properties" xmlns:ns3="e040349c-f1be-4c0f-b086-4d0c54c0db7c" xmlns:ns4="8bb283a8-fd63-438b-8754-256338404361" targetNamespace="http://schemas.microsoft.com/office/2006/metadata/properties" ma:root="true" ma:fieldsID="650845e0043a72a5f32fa12b0d58c0aa" ns3:_="" ns4:_="">
    <xsd:import namespace="e040349c-f1be-4c0f-b086-4d0c54c0db7c"/>
    <xsd:import namespace="8bb283a8-fd63-438b-8754-25633840436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NotebookType" minOccurs="0"/>
                <xsd:element ref="ns4:FolderType" minOccurs="0"/>
                <xsd:element ref="ns4:Owner" minOccurs="0"/>
                <xsd:element ref="ns4:CultureName" minOccurs="0"/>
                <xsd:element ref="ns4:AppVersion" minOccurs="0"/>
                <xsd:element ref="ns4:Teachers" minOccurs="0"/>
                <xsd:element ref="ns4:Students" minOccurs="0"/>
                <xsd:element ref="ns4:Student_Groups" minOccurs="0"/>
                <xsd:element ref="ns4:Invited_Teachers" minOccurs="0"/>
                <xsd:element ref="ns4:Invited_Students" minOccurs="0"/>
                <xsd:element ref="ns4:Self_Registration_Enabled" minOccurs="0"/>
                <xsd:element ref="ns4:Has_Teacher_Only_SectionGroup" minOccurs="0"/>
                <xsd:element ref="ns4:Is_Collaboration_Space_Locked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DefaultSectionNames" minOccurs="0"/>
                <xsd:element ref="ns4:Templates" minOccurs="0"/>
                <xsd:element ref="ns4:Self_Registration_Enabled0" minOccurs="0"/>
                <xsd:element ref="ns4:MediaServiceOCR" minOccurs="0"/>
                <xsd:element ref="ns4:MediaServiceLocation" minOccurs="0"/>
                <xsd:element ref="ns4:MediaServiceEventHashCode" minOccurs="0"/>
                <xsd:element ref="ns4:MediaServiceGenerationTime" minOccurs="0"/>
                <xsd:element ref="ns4:MediaServiceAutoKeyPoints" minOccurs="0"/>
                <xsd:element ref="ns4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40349c-f1be-4c0f-b086-4d0c54c0db7c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b283a8-fd63-438b-8754-256338404361" elementFormDefault="qualified">
    <xsd:import namespace="http://schemas.microsoft.com/office/2006/documentManagement/types"/>
    <xsd:import namespace="http://schemas.microsoft.com/office/infopath/2007/PartnerControls"/>
    <xsd:element name="NotebookType" ma:index="11" nillable="true" ma:displayName="Notebook Type" ma:internalName="NotebookType">
      <xsd:simpleType>
        <xsd:restriction base="dms:Text"/>
      </xsd:simpleType>
    </xsd:element>
    <xsd:element name="FolderType" ma:index="12" nillable="true" ma:displayName="Folder Type" ma:internalName="FolderType">
      <xsd:simpleType>
        <xsd:restriction base="dms:Text"/>
      </xsd:simpleType>
    </xsd:element>
    <xsd:element name="Owner" ma:index="13" nillable="true" ma:displayName="Owner" ma:internalName="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CultureName" ma:index="14" nillable="true" ma:displayName="Culture Name" ma:internalName="CultureName">
      <xsd:simpleType>
        <xsd:restriction base="dms:Text"/>
      </xsd:simpleType>
    </xsd:element>
    <xsd:element name="AppVersion" ma:index="15" nillable="true" ma:displayName="App Version" ma:internalName="AppVersion">
      <xsd:simpleType>
        <xsd:restriction base="dms:Text"/>
      </xsd:simpleType>
    </xsd:element>
    <xsd:element name="Teachers" ma:index="16" nillable="true" ma:displayName="Teachers" ma:internalName="Teacher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s" ma:index="17" nillable="true" ma:displayName="Students" ma:internalName="Student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tudent_Groups" ma:index="18" nillable="true" ma:displayName="Student Groups" ma:internalName="Student_Groups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Invited_Teachers" ma:index="19" nillable="true" ma:displayName="Invited Teachers" ma:internalName="Invited_Teachers">
      <xsd:simpleType>
        <xsd:restriction base="dms:Note">
          <xsd:maxLength value="255"/>
        </xsd:restriction>
      </xsd:simpleType>
    </xsd:element>
    <xsd:element name="Invited_Students" ma:index="20" nillable="true" ma:displayName="Invited Students" ma:internalName="Invited_Students">
      <xsd:simpleType>
        <xsd:restriction base="dms:Note">
          <xsd:maxLength value="255"/>
        </xsd:restriction>
      </xsd:simpleType>
    </xsd:element>
    <xsd:element name="Self_Registration_Enabled" ma:index="21" nillable="true" ma:displayName="Self_Registration_Enabled" ma:internalName="Self_Registration_Enabled">
      <xsd:simpleType>
        <xsd:restriction base="dms:Boolean"/>
      </xsd:simpleType>
    </xsd:element>
    <xsd:element name="Has_Teacher_Only_SectionGroup" ma:index="22" nillable="true" ma:displayName="Has Teacher Only SectionGroup" ma:internalName="Has_Teacher_Only_SectionGroup">
      <xsd:simpleType>
        <xsd:restriction base="dms:Boolean"/>
      </xsd:simpleType>
    </xsd:element>
    <xsd:element name="Is_Collaboration_Space_Locked" ma:index="23" nillable="true" ma:displayName="Is Collaboration Space Locked" ma:internalName="Is_Collaboration_Space_Locked">
      <xsd:simpleType>
        <xsd:restriction base="dms:Boolean"/>
      </xsd:simpleType>
    </xsd:element>
    <xsd:element name="MediaServiceMetadata" ma:index="24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25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26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27" nillable="true" ma:displayName="MediaServiceAutoTags" ma:description="" ma:internalName="MediaServiceAutoTags" ma:readOnly="true">
      <xsd:simpleType>
        <xsd:restriction base="dms:Text"/>
      </xsd:simpleType>
    </xsd:element>
    <xsd:element name="DefaultSectionNames" ma:index="28" nillable="true" ma:displayName="Default Section Names" ma:internalName="DefaultSectionNames">
      <xsd:simpleType>
        <xsd:restriction base="dms:Note">
          <xsd:maxLength value="255"/>
        </xsd:restriction>
      </xsd:simpleType>
    </xsd:element>
    <xsd:element name="Templates" ma:index="29" nillable="true" ma:displayName="Templates" ma:internalName="Templates">
      <xsd:simpleType>
        <xsd:restriction base="dms:Note">
          <xsd:maxLength value="255"/>
        </xsd:restriction>
      </xsd:simpleType>
    </xsd:element>
    <xsd:element name="Self_Registration_Enabled0" ma:index="30" nillable="true" ma:displayName="Self Registration Enabled" ma:internalName="Self_Registration_Enabled0">
      <xsd:simpleType>
        <xsd:restriction base="dms:Boolean"/>
      </xsd:simpleType>
    </xsd:element>
    <xsd:element name="MediaServiceOCR" ma:index="3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32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3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3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F7F595C-4B5B-453E-B9BD-E1401FC7B738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8bb283a8-fd63-438b-8754-256338404361"/>
    <ds:schemaRef ds:uri="http://purl.org/dc/terms/"/>
    <ds:schemaRef ds:uri="http://schemas.openxmlformats.org/package/2006/metadata/core-properties"/>
    <ds:schemaRef ds:uri="e040349c-f1be-4c0f-b086-4d0c54c0db7c"/>
    <ds:schemaRef ds:uri="http://schemas.microsoft.com/office/2006/documentManagement/typ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5E88805A-852D-4898-9919-C863A6DE08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598B066-6F5E-4647-A558-68E012A37A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040349c-f1be-4c0f-b086-4d0c54c0db7c"/>
    <ds:schemaRef ds:uri="8bb283a8-fd63-438b-8754-2563384043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48</TotalTime>
  <Words>778</Words>
  <Application>Microsoft Office PowerPoint</Application>
  <PresentationFormat>On-screen Show (4:3)</PresentationFormat>
  <Paragraphs>225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Arial Black</vt:lpstr>
      <vt:lpstr>Bebas</vt:lpstr>
      <vt:lpstr>Calibri</vt:lpstr>
      <vt:lpstr>Century Gothic</vt:lpstr>
      <vt:lpstr>Courier New</vt:lpstr>
      <vt:lpstr>Palatino Linotype</vt:lpstr>
      <vt:lpstr>Wingdings 2</vt:lpstr>
      <vt:lpstr>Executive</vt:lpstr>
      <vt:lpstr> </vt:lpstr>
      <vt:lpstr>Three CAPE Academies</vt:lpstr>
      <vt:lpstr>What is an Academy?</vt:lpstr>
      <vt:lpstr>Advisory Board</vt:lpstr>
      <vt:lpstr>Pathways</vt:lpstr>
      <vt:lpstr>Other Courses</vt:lpstr>
      <vt:lpstr>Digital Information Technology</vt:lpstr>
      <vt:lpstr>Industry Certifications</vt:lpstr>
      <vt:lpstr>Digital Information Technology</vt:lpstr>
      <vt:lpstr>Applied Cyber Security Pathway *</vt:lpstr>
      <vt:lpstr>Computer Science Principles Pathway *</vt:lpstr>
      <vt:lpstr>Digital Design Pathway</vt:lpstr>
      <vt:lpstr>Sports Marketing Pathway</vt:lpstr>
      <vt:lpstr>Digital Video Pathway</vt:lpstr>
      <vt:lpstr>Digital Video Pathway</vt:lpstr>
      <vt:lpstr>Digital Video Pathway</vt:lpstr>
      <vt:lpstr>Web Development Pathway</vt:lpstr>
      <vt:lpstr>Business Management and Analysis</vt:lpstr>
      <vt:lpstr>On the Job Training</vt:lpstr>
      <vt:lpstr>Industry Certifications</vt:lpstr>
      <vt:lpstr>Future Business  Leaders of America</vt:lpstr>
      <vt:lpstr>National Winners! </vt:lpstr>
      <vt:lpstr>MORE Clubs &amp; Opportunities!</vt:lpstr>
      <vt:lpstr>Even MORE! </vt:lpstr>
      <vt:lpstr>Contact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Thompson Courtney</dc:creator>
  <cp:lastModifiedBy>Thompson Courtney</cp:lastModifiedBy>
  <cp:revision>2</cp:revision>
  <dcterms:modified xsi:type="dcterms:W3CDTF">2019-08-22T11:47:29Z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0x010100195BFB3718831B45A9EA8BAF742C9AFC</vt:lpwstr>
  </property>
</Properties>
</file>